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922" r:id="rId2"/>
    <p:sldId id="2913" r:id="rId3"/>
    <p:sldId id="2921" r:id="rId4"/>
    <p:sldId id="2916" r:id="rId5"/>
    <p:sldId id="2924" r:id="rId6"/>
    <p:sldId id="2917" r:id="rId7"/>
    <p:sldId id="2918" r:id="rId8"/>
    <p:sldId id="2919" r:id="rId9"/>
    <p:sldId id="2929" r:id="rId10"/>
    <p:sldId id="2925" r:id="rId11"/>
    <p:sldId id="2926" r:id="rId12"/>
    <p:sldId id="2930" r:id="rId13"/>
    <p:sldId id="2923" r:id="rId14"/>
    <p:sldId id="2927"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9603"/>
    <p:restoredTop sz="63873"/>
  </p:normalViewPr>
  <p:slideViewPr>
    <p:cSldViewPr snapToGrid="0" snapToObjects="1">
      <p:cViewPr varScale="1">
        <p:scale>
          <a:sx n="31" d="100"/>
          <a:sy n="31" d="100"/>
        </p:scale>
        <p:origin x="675"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7BF6F-B43C-974B-BC34-65FBF4C84E56}"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6C1817-3A7B-CD4E-99ED-108B03DADE0F}" type="slidenum">
              <a:rPr lang="en-US" smtClean="0"/>
              <a:t>‹#›</a:t>
            </a:fld>
            <a:endParaRPr lang="en-US"/>
          </a:p>
        </p:txBody>
      </p:sp>
    </p:spTree>
    <p:extLst>
      <p:ext uri="{BB962C8B-B14F-4D97-AF65-F5344CB8AC3E}">
        <p14:creationId xmlns:p14="http://schemas.microsoft.com/office/powerpoint/2010/main" val="2701924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the participants to have an elbow partner discussion -- “Have you ever had a time when you wanted to be like everyone else? When you wanted to hide your differences to fit 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wanted to be like everyone else when __________________”. “I felt different because ______________”.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 “A time when I wanted to hide my differences was when I was asked to speak up at a meeting and was so nervous my voice was shaking. I got several pitied looks. Everyone else who spoke did so with confidence.”</a:t>
            </a:r>
          </a:p>
          <a:p>
            <a:endParaRPr lang="en-US" b="0" dirty="0"/>
          </a:p>
        </p:txBody>
      </p:sp>
      <p:sp>
        <p:nvSpPr>
          <p:cNvPr id="4" name="Slide Number Placeholder 3"/>
          <p:cNvSpPr>
            <a:spLocks noGrp="1"/>
          </p:cNvSpPr>
          <p:nvPr>
            <p:ph type="sldNum" sz="quarter" idx="5"/>
          </p:nvPr>
        </p:nvSpPr>
        <p:spPr/>
        <p:txBody>
          <a:bodyPr/>
          <a:lstStyle/>
          <a:p>
            <a:fld id="{90719C92-5C99-4241-9A48-3D01892D42AB}" type="slidenum">
              <a:rPr lang="en-US" smtClean="0"/>
              <a:t>1</a:t>
            </a:fld>
            <a:endParaRPr lang="en-US"/>
          </a:p>
        </p:txBody>
      </p:sp>
    </p:spTree>
    <p:extLst>
      <p:ext uri="{BB962C8B-B14F-4D97-AF65-F5344CB8AC3E}">
        <p14:creationId xmlns:p14="http://schemas.microsoft.com/office/powerpoint/2010/main" val="2712297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19C92-5C99-4241-9A48-3D01892D42AB}" type="slidenum">
              <a:rPr lang="en-US" smtClean="0"/>
              <a:t>13</a:t>
            </a:fld>
            <a:endParaRPr lang="en-US"/>
          </a:p>
        </p:txBody>
      </p:sp>
    </p:spTree>
    <p:extLst>
      <p:ext uri="{BB962C8B-B14F-4D97-AF65-F5344CB8AC3E}">
        <p14:creationId xmlns:p14="http://schemas.microsoft.com/office/powerpoint/2010/main" val="1870845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the participants to have an elbow partner discussion -- “Have you ever had a time when you wanted to be like everyone else? When you wanted to hide your differences to fit 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wanted to be like everyone else when __________________”. “I felt different because ______________”.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 “A time when I wanted to hide my differences was when I was asked to speak up at a meeting and was so nervous my voice was shaking. I got several pitied looks. Everyone else who spoke did so with confidence.”</a:t>
            </a:r>
          </a:p>
          <a:p>
            <a:endParaRPr lang="en-US" b="0" dirty="0"/>
          </a:p>
        </p:txBody>
      </p:sp>
      <p:sp>
        <p:nvSpPr>
          <p:cNvPr id="4" name="Slide Number Placeholder 3"/>
          <p:cNvSpPr>
            <a:spLocks noGrp="1"/>
          </p:cNvSpPr>
          <p:nvPr>
            <p:ph type="sldNum" sz="quarter" idx="5"/>
          </p:nvPr>
        </p:nvSpPr>
        <p:spPr/>
        <p:txBody>
          <a:bodyPr/>
          <a:lstStyle/>
          <a:p>
            <a:fld id="{90719C92-5C99-4241-9A48-3D01892D42AB}" type="slidenum">
              <a:rPr lang="en-US" smtClean="0"/>
              <a:t>14</a:t>
            </a:fld>
            <a:endParaRPr lang="en-US"/>
          </a:p>
        </p:txBody>
      </p:sp>
    </p:spTree>
    <p:extLst>
      <p:ext uri="{BB962C8B-B14F-4D97-AF65-F5344CB8AC3E}">
        <p14:creationId xmlns:p14="http://schemas.microsoft.com/office/powerpoint/2010/main" val="4003676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Aft>
                <a:spcPts val="0"/>
              </a:spcAft>
            </a:pPr>
            <a:endParaRPr lang="en-US"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a discussion. Lead the participants to understand that Shawn lets us know this fact because it builds interest and credibility.</a:t>
            </a:r>
          </a:p>
          <a:p>
            <a:pPr rtl="0">
              <a:spcAft>
                <a:spcPts val="0"/>
              </a:spcAft>
            </a:pPr>
            <a:endParaRPr lang="en-US" sz="1200" b="1"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90719C92-5C99-4241-9A48-3D01892D42AB}" type="slidenum">
              <a:rPr lang="en-US" smtClean="0"/>
              <a:t>3</a:t>
            </a:fld>
            <a:endParaRPr lang="en-US"/>
          </a:p>
        </p:txBody>
      </p:sp>
    </p:spTree>
    <p:extLst>
      <p:ext uri="{BB962C8B-B14F-4D97-AF65-F5344CB8AC3E}">
        <p14:creationId xmlns:p14="http://schemas.microsoft.com/office/powerpoint/2010/main" val="710124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19C92-5C99-4241-9A48-3D01892D42AB}" type="slidenum">
              <a:rPr lang="en-US" smtClean="0"/>
              <a:t>4</a:t>
            </a:fld>
            <a:endParaRPr lang="en-US"/>
          </a:p>
        </p:txBody>
      </p:sp>
    </p:spTree>
    <p:extLst>
      <p:ext uri="{BB962C8B-B14F-4D97-AF65-F5344CB8AC3E}">
        <p14:creationId xmlns:p14="http://schemas.microsoft.com/office/powerpoint/2010/main" val="351627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Facilitate discussion with participants.  When they seem to be wrapping it up, tell them, “We are going to read a parable.  Can anyone tell me what a parable is?” Take answers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“According to Miriam Webster’s dictionary, a parable is -- a simple story used to illustrate a moral or spiritual lesson.  Other examples of parables would be, “The little boy who cried wolf” or “The Three Little Pigs”.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Each of these stories teach a moral or a lesson.  The lesson of “The Little Boy Who Cried Wolf” was to be honest.  The lesson of The “Three Little Pigs” was to work hard and be patient.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 don’t want to give too much away, but the story of The Orange Frog teaches quite a lesson.  We will follow Spark on a journey of self-discovery, self-expression and self-care”.</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90719C92-5C99-4241-9A48-3D01892D42AB}" type="slidenum">
              <a:rPr lang="en-US" smtClean="0"/>
              <a:t>7</a:t>
            </a:fld>
            <a:endParaRPr lang="en-US"/>
          </a:p>
        </p:txBody>
      </p:sp>
    </p:spTree>
    <p:extLst>
      <p:ext uri="{BB962C8B-B14F-4D97-AF65-F5344CB8AC3E}">
        <p14:creationId xmlns:p14="http://schemas.microsoft.com/office/powerpoint/2010/main" val="107050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19C92-5C99-4241-9A48-3D01892D42AB}" type="slidenum">
              <a:rPr lang="en-US" smtClean="0"/>
              <a:t>8</a:t>
            </a:fld>
            <a:endParaRPr lang="en-US"/>
          </a:p>
        </p:txBody>
      </p:sp>
    </p:spTree>
    <p:extLst>
      <p:ext uri="{BB962C8B-B14F-4D97-AF65-F5344CB8AC3E}">
        <p14:creationId xmlns:p14="http://schemas.microsoft.com/office/powerpoint/2010/main" val="2839680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Aft>
                <a:spcPts val="0"/>
              </a:spcAft>
            </a:pPr>
            <a:endParaRPr lang="en-US"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Take discussion. Lead the participants to understand that Shawn lets us know this fact because it builds interest and credibility.</a:t>
            </a:r>
          </a:p>
          <a:p>
            <a:pPr rtl="0">
              <a:spcAft>
                <a:spcPts val="0"/>
              </a:spcAft>
            </a:pPr>
            <a:endParaRPr lang="en-US" sz="1200" b="1"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90719C92-5C99-4241-9A48-3D01892D42AB}" type="slidenum">
              <a:rPr lang="en-US" smtClean="0"/>
              <a:t>9</a:t>
            </a:fld>
            <a:endParaRPr lang="en-US"/>
          </a:p>
        </p:txBody>
      </p:sp>
    </p:spTree>
    <p:extLst>
      <p:ext uri="{BB962C8B-B14F-4D97-AF65-F5344CB8AC3E}">
        <p14:creationId xmlns:p14="http://schemas.microsoft.com/office/powerpoint/2010/main" val="701610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Aft>
                <a:spcPts val="0"/>
              </a:spcAft>
            </a:pPr>
            <a:endParaRPr lang="en-US" sz="1200" b="0" i="0" u="none" strike="noStrike" dirty="0">
              <a:solidFill>
                <a:srgbClr val="000000"/>
              </a:solidFill>
              <a:effectLst/>
            </a:endParaRPr>
          </a:p>
          <a:p>
            <a:r>
              <a:rPr lang="en-US" sz="1200" kern="1200" dirty="0">
                <a:solidFill>
                  <a:schemeClr val="tx1"/>
                </a:solidFill>
                <a:effectLst/>
                <a:latin typeface="+mn-lt"/>
                <a:ea typeface="+mn-ea"/>
                <a:cs typeface="+mn-cs"/>
              </a:rPr>
              <a:t>Lead the team through a quick discussion of these glossary terms: The Thrall, The Deluge, and Transition Week.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author also spends some time telling us about a disease. It’s a disease unlike any other disease. What do you recall him telling us?” Jot down ideas on the board.</a:t>
            </a:r>
          </a:p>
          <a:p>
            <a:r>
              <a:rPr lang="en-US" sz="1200" kern="1200" dirty="0">
                <a:solidFill>
                  <a:schemeClr val="tx1"/>
                </a:solidFill>
                <a:effectLst/>
                <a:latin typeface="+mn-lt"/>
                <a:ea typeface="+mn-ea"/>
                <a:cs typeface="+mn-cs"/>
              </a:rPr>
              <a:t>The Thrall --</a:t>
            </a:r>
          </a:p>
          <a:p>
            <a:pPr lvl="1"/>
            <a:r>
              <a:rPr lang="en-US" sz="1200" kern="1200" dirty="0">
                <a:solidFill>
                  <a:schemeClr val="tx1"/>
                </a:solidFill>
                <a:effectLst/>
                <a:latin typeface="+mn-lt"/>
                <a:ea typeface="+mn-ea"/>
                <a:cs typeface="+mn-cs"/>
              </a:rPr>
              <a:t>Changes perspective</a:t>
            </a:r>
          </a:p>
          <a:p>
            <a:pPr lvl="1"/>
            <a:r>
              <a:rPr lang="en-US" sz="1200" kern="1200" dirty="0">
                <a:solidFill>
                  <a:schemeClr val="tx1"/>
                </a:solidFill>
                <a:effectLst/>
                <a:latin typeface="+mn-lt"/>
                <a:ea typeface="+mn-ea"/>
                <a:cs typeface="+mn-cs"/>
              </a:rPr>
              <a:t>Changes the color of the frog</a:t>
            </a:r>
          </a:p>
          <a:p>
            <a:pPr lvl="1"/>
            <a:r>
              <a:rPr lang="en-US" sz="1200" kern="1200" dirty="0">
                <a:solidFill>
                  <a:schemeClr val="tx1"/>
                </a:solidFill>
                <a:effectLst/>
                <a:latin typeface="+mn-lt"/>
                <a:ea typeface="+mn-ea"/>
                <a:cs typeface="+mn-cs"/>
              </a:rPr>
              <a:t>Makes life less vibrant, and duller</a:t>
            </a:r>
          </a:p>
          <a:p>
            <a:pPr lvl="1"/>
            <a:r>
              <a:rPr lang="en-US" sz="1200" kern="1200" dirty="0">
                <a:solidFill>
                  <a:schemeClr val="tx1"/>
                </a:solidFill>
                <a:effectLst/>
                <a:latin typeface="+mn-lt"/>
                <a:ea typeface="+mn-ea"/>
                <a:cs typeface="+mn-cs"/>
              </a:rPr>
              <a:t>Doesn’t make you cough</a:t>
            </a:r>
          </a:p>
          <a:p>
            <a:pPr lvl="1"/>
            <a:r>
              <a:rPr lang="en-US" sz="1200" kern="1200" dirty="0">
                <a:solidFill>
                  <a:schemeClr val="tx1"/>
                </a:solidFill>
                <a:effectLst/>
                <a:latin typeface="+mn-lt"/>
                <a:ea typeface="+mn-ea"/>
                <a:cs typeface="+mn-cs"/>
              </a:rPr>
              <a:t>Doesn’t make you grow warts (Although, warts are alluring)</a:t>
            </a:r>
          </a:p>
          <a:p>
            <a:pPr lvl="1"/>
            <a:r>
              <a:rPr lang="en-US" sz="1200" kern="1200" dirty="0">
                <a:solidFill>
                  <a:schemeClr val="tx1"/>
                </a:solidFill>
                <a:effectLst/>
                <a:latin typeface="+mn-lt"/>
                <a:ea typeface="+mn-ea"/>
                <a:cs typeface="+mn-cs"/>
              </a:rPr>
              <a:t>Doesn’t make you shake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Deluge: We then start to grasp other important events. We hear from the author about the Deluge, and theories centering around 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Transition Week: We learn that Transition week is much like a holiday to be celebrated. Can anyone connect Transition week to everyday life?” Lead participants to discuss ‘coming of age’ or moving from pre-teen to teenage years.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“It’s easy being green” is by far the truest statement. We learn that Spark is different. Spark isn’t just changed on the outside, but he is changed on the inside too. As readers, we meet three other frogs that were a part of transition week. Misty, Bull and Plop also notice the changes in Spark and ask questions like, “Are you sick?”. Spark seems to be a bit resistant to being different, at first. Why do you think that is?”. Allow discussion to take place.</a:t>
            </a:r>
          </a:p>
          <a:p>
            <a:pPr rtl="0">
              <a:spcAft>
                <a:spcPts val="0"/>
              </a:spcAft>
            </a:pPr>
            <a:endParaRPr lang="en-US" sz="1200" b="1"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90719C92-5C99-4241-9A48-3D01892D42AB}" type="slidenum">
              <a:rPr lang="en-US" smtClean="0"/>
              <a:t>10</a:t>
            </a:fld>
            <a:endParaRPr lang="en-US"/>
          </a:p>
        </p:txBody>
      </p:sp>
    </p:spTree>
    <p:extLst>
      <p:ext uri="{BB962C8B-B14F-4D97-AF65-F5344CB8AC3E}">
        <p14:creationId xmlns:p14="http://schemas.microsoft.com/office/powerpoint/2010/main" val="413530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them through a discussion on these questions.</a:t>
            </a:r>
          </a:p>
        </p:txBody>
      </p:sp>
      <p:sp>
        <p:nvSpPr>
          <p:cNvPr id="4" name="Slide Number Placeholder 3"/>
          <p:cNvSpPr>
            <a:spLocks noGrp="1"/>
          </p:cNvSpPr>
          <p:nvPr>
            <p:ph type="sldNum" sz="quarter" idx="5"/>
          </p:nvPr>
        </p:nvSpPr>
        <p:spPr/>
        <p:txBody>
          <a:bodyPr/>
          <a:lstStyle/>
          <a:p>
            <a:fld id="{90719C92-5C99-4241-9A48-3D01892D42AB}" type="slidenum">
              <a:rPr lang="en-US" smtClean="0"/>
              <a:t>11</a:t>
            </a:fld>
            <a:endParaRPr lang="en-US"/>
          </a:p>
        </p:txBody>
      </p:sp>
    </p:spTree>
    <p:extLst>
      <p:ext uri="{BB962C8B-B14F-4D97-AF65-F5344CB8AC3E}">
        <p14:creationId xmlns:p14="http://schemas.microsoft.com/office/powerpoint/2010/main" val="1630994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the participants to have an elbow partner discussion -- “Have you ever had a time when you wanted to be like everyone else? When you wanted to hide your differences to fit 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wanted to be like everyone else when __________________”. “I felt different because ______________”.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 “A time when I wanted to hide my differences was when I was asked to speak up at a meeting and was so nervous my voice was shaking. I got several pitied looks. Everyone else who spoke did so with confidence.”</a:t>
            </a:r>
          </a:p>
          <a:p>
            <a:endParaRPr lang="en-US" b="0" dirty="0"/>
          </a:p>
        </p:txBody>
      </p:sp>
      <p:sp>
        <p:nvSpPr>
          <p:cNvPr id="4" name="Slide Number Placeholder 3"/>
          <p:cNvSpPr>
            <a:spLocks noGrp="1"/>
          </p:cNvSpPr>
          <p:nvPr>
            <p:ph type="sldNum" sz="quarter" idx="5"/>
          </p:nvPr>
        </p:nvSpPr>
        <p:spPr/>
        <p:txBody>
          <a:bodyPr/>
          <a:lstStyle/>
          <a:p>
            <a:fld id="{90719C92-5C99-4241-9A48-3D01892D42AB}" type="slidenum">
              <a:rPr lang="en-US" smtClean="0"/>
              <a:t>12</a:t>
            </a:fld>
            <a:endParaRPr lang="en-US"/>
          </a:p>
        </p:txBody>
      </p:sp>
    </p:spTree>
    <p:extLst>
      <p:ext uri="{BB962C8B-B14F-4D97-AF65-F5344CB8AC3E}">
        <p14:creationId xmlns:p14="http://schemas.microsoft.com/office/powerpoint/2010/main" val="41958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B3922E-4FF7-D845-B71E-206DD1037409}"/>
              </a:ext>
            </a:extLst>
          </p:cNvPr>
          <p:cNvSpPr>
            <a:spLocks noGrp="1"/>
          </p:cNvSpPr>
          <p:nvPr>
            <p:ph type="dt" sz="half" idx="10"/>
          </p:nvPr>
        </p:nvSpPr>
        <p:spPr/>
        <p:txBody>
          <a:bodyPr/>
          <a:lstStyle/>
          <a:p>
            <a:fld id="{0E820A3B-CB66-C74D-B206-9C6298F14BBF}" type="datetimeFigureOut">
              <a:rPr lang="en-US" smtClean="0"/>
              <a:t>9/19/2022</a:t>
            </a:fld>
            <a:endParaRPr lang="en-US"/>
          </a:p>
        </p:txBody>
      </p:sp>
      <p:sp>
        <p:nvSpPr>
          <p:cNvPr id="3" name="Footer Placeholder 2">
            <a:extLst>
              <a:ext uri="{FF2B5EF4-FFF2-40B4-BE49-F238E27FC236}">
                <a16:creationId xmlns:a16="http://schemas.microsoft.com/office/drawing/2014/main" id="{508054B3-B761-FE4B-9486-F196F7BEBB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196F54-CF63-0041-9F03-D5A64622921B}"/>
              </a:ext>
            </a:extLst>
          </p:cNvPr>
          <p:cNvSpPr>
            <a:spLocks noGrp="1"/>
          </p:cNvSpPr>
          <p:nvPr>
            <p:ph type="sldNum" sz="quarter" idx="12"/>
          </p:nvPr>
        </p:nvSpPr>
        <p:spPr/>
        <p:txBody>
          <a:bodyPr/>
          <a:lstStyle/>
          <a:p>
            <a:fld id="{EA7E05CA-78DF-E443-A45D-8AD0A4A45123}" type="slidenum">
              <a:rPr lang="en-US" smtClean="0"/>
              <a:t>‹#›</a:t>
            </a:fld>
            <a:endParaRPr lang="en-US"/>
          </a:p>
        </p:txBody>
      </p:sp>
    </p:spTree>
    <p:extLst>
      <p:ext uri="{BB962C8B-B14F-4D97-AF65-F5344CB8AC3E}">
        <p14:creationId xmlns:p14="http://schemas.microsoft.com/office/powerpoint/2010/main" val="760911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0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2448"/>
          </a:xfrm>
          <a:prstGeom prst="rect">
            <a:avLst/>
          </a:prstGeom>
        </p:spPr>
      </p:pic>
      <p:pic>
        <p:nvPicPr>
          <p:cNvPr id="10" name="Picture 9">
            <a:extLst>
              <a:ext uri="{FF2B5EF4-FFF2-40B4-BE49-F238E27FC236}">
                <a16:creationId xmlns:a16="http://schemas.microsoft.com/office/drawing/2014/main" id="{8E920FA4-A94A-3C4E-97C0-F647F7CE02E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1" name="Oval 10">
            <a:extLst>
              <a:ext uri="{FF2B5EF4-FFF2-40B4-BE49-F238E27FC236}">
                <a16:creationId xmlns:a16="http://schemas.microsoft.com/office/drawing/2014/main" id="{102FDE09-FE46-1746-BA32-58A998CB1F9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Text Placeholder 8">
            <a:extLst>
              <a:ext uri="{FF2B5EF4-FFF2-40B4-BE49-F238E27FC236}">
                <a16:creationId xmlns:a16="http://schemas.microsoft.com/office/drawing/2014/main" id="{93C7A975-A821-8646-8651-2C1F3017176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Slide Number Placeholder 3">
            <a:extLst>
              <a:ext uri="{FF2B5EF4-FFF2-40B4-BE49-F238E27FC236}">
                <a16:creationId xmlns:a16="http://schemas.microsoft.com/office/drawing/2014/main" id="{C172E670-6C54-DB41-8B0C-69DF4C8BB15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9" name="Footer Placeholder 4">
            <a:extLst>
              <a:ext uri="{FF2B5EF4-FFF2-40B4-BE49-F238E27FC236}">
                <a16:creationId xmlns:a16="http://schemas.microsoft.com/office/drawing/2014/main" id="{B2CA7332-3A7B-AF4B-B382-DC5138A91983}"/>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3" name="Rectangle 2">
            <a:extLst>
              <a:ext uri="{FF2B5EF4-FFF2-40B4-BE49-F238E27FC236}">
                <a16:creationId xmlns:a16="http://schemas.microsoft.com/office/drawing/2014/main" id="{34996C6C-9EC1-EE4F-9B95-0DD1B2474014}"/>
              </a:ext>
            </a:extLst>
          </p:cNvPr>
          <p:cNvSpPr/>
          <p:nvPr userDrawn="1"/>
        </p:nvSpPr>
        <p:spPr>
          <a:xfrm>
            <a:off x="0" y="0"/>
            <a:ext cx="1483112" cy="6858000"/>
          </a:xfrm>
          <a:prstGeom prst="rect">
            <a:avLst/>
          </a:prstGeom>
          <a:solidFill>
            <a:srgbClr val="3A8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sp>
        <p:nvSpPr>
          <p:cNvPr id="13" name="Content Placeholder 2">
            <a:extLst>
              <a:ext uri="{FF2B5EF4-FFF2-40B4-BE49-F238E27FC236}">
                <a16:creationId xmlns:a16="http://schemas.microsoft.com/office/drawing/2014/main" id="{C77EAA30-29B8-2647-9F9A-0B648C213DA9}"/>
              </a:ext>
            </a:extLst>
          </p:cNvPr>
          <p:cNvSpPr>
            <a:spLocks noGrp="1"/>
          </p:cNvSpPr>
          <p:nvPr>
            <p:ph idx="1"/>
          </p:nvPr>
        </p:nvSpPr>
        <p:spPr>
          <a:xfrm>
            <a:off x="1483112" y="1460817"/>
            <a:ext cx="10708888" cy="4716146"/>
          </a:xfrm>
        </p:spPr>
        <p:txBody>
          <a:bodyPr anchor="ctr">
            <a:normAutofit/>
          </a:bodyPr>
          <a:lstStyle>
            <a:lvl1pPr marL="0" indent="0" algn="ctr">
              <a:buNone/>
              <a:defRPr sz="9600" b="1" i="0">
                <a:solidFill>
                  <a:srgbClr val="F36C25"/>
                </a:solidFill>
                <a:latin typeface="Eras Bold ITC" panose="020B0602030504020804" pitchFamily="34" charset="77"/>
              </a:defRPr>
            </a:lvl1pPr>
          </a:lstStyle>
          <a:p>
            <a:pPr lvl="0"/>
            <a:r>
              <a:rPr lang="en-US" dirty="0"/>
              <a:t>Click to edit Master text styles</a:t>
            </a:r>
          </a:p>
        </p:txBody>
      </p:sp>
    </p:spTree>
    <p:extLst>
      <p:ext uri="{BB962C8B-B14F-4D97-AF65-F5344CB8AC3E}">
        <p14:creationId xmlns:p14="http://schemas.microsoft.com/office/powerpoint/2010/main" val="3373750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967AA-15D4-2143-9D5D-4DEF32B14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183"/>
            <a:ext cx="12192000" cy="6858000"/>
          </a:xfrm>
          <a:prstGeom prst="rect">
            <a:avLst/>
          </a:prstGeom>
        </p:spPr>
      </p:pic>
      <p:pic>
        <p:nvPicPr>
          <p:cNvPr id="7" name="Picture 6">
            <a:extLst>
              <a:ext uri="{FF2B5EF4-FFF2-40B4-BE49-F238E27FC236}">
                <a16:creationId xmlns:a16="http://schemas.microsoft.com/office/drawing/2014/main" id="{76C1E4E5-1458-D14C-9821-5E4744C4A581}"/>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6D14F68-2B56-0145-AAAB-CB364A8E2E8E}"/>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B563E64D-1A73-0144-B202-F3D9BAFBAE1D}"/>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Title 1">
            <a:extLst>
              <a:ext uri="{FF2B5EF4-FFF2-40B4-BE49-F238E27FC236}">
                <a16:creationId xmlns:a16="http://schemas.microsoft.com/office/drawing/2014/main" id="{4C1CF117-C221-2547-8C19-99E06475B079}"/>
              </a:ext>
            </a:extLst>
          </p:cNvPr>
          <p:cNvSpPr>
            <a:spLocks noGrp="1"/>
          </p:cNvSpPr>
          <p:nvPr>
            <p:ph type="title" hasCustomPrompt="1"/>
          </p:nvPr>
        </p:nvSpPr>
        <p:spPr>
          <a:xfrm>
            <a:off x="4438185" y="365125"/>
            <a:ext cx="6715540"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5" name="Content Placeholder 2">
            <a:extLst>
              <a:ext uri="{FF2B5EF4-FFF2-40B4-BE49-F238E27FC236}">
                <a16:creationId xmlns:a16="http://schemas.microsoft.com/office/drawing/2014/main" id="{E44DAB87-4D52-934E-B841-3DCA786A51FD}"/>
              </a:ext>
            </a:extLst>
          </p:cNvPr>
          <p:cNvSpPr>
            <a:spLocks noGrp="1"/>
          </p:cNvSpPr>
          <p:nvPr>
            <p:ph idx="1"/>
          </p:nvPr>
        </p:nvSpPr>
        <p:spPr>
          <a:xfrm>
            <a:off x="4438185" y="1460817"/>
            <a:ext cx="7349004"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3" name="Footer Placeholder 4">
            <a:extLst>
              <a:ext uri="{FF2B5EF4-FFF2-40B4-BE49-F238E27FC236}">
                <a16:creationId xmlns:a16="http://schemas.microsoft.com/office/drawing/2014/main" id="{D7AAD4A3-ABCB-6F48-A390-F66BABA97C35}"/>
              </a:ext>
            </a:extLst>
          </p:cNvPr>
          <p:cNvSpPr txBox="1">
            <a:spLocks/>
          </p:cNvSpPr>
          <p:nvPr userDrawn="1"/>
        </p:nvSpPr>
        <p:spPr>
          <a:xfrm>
            <a:off x="7023659"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A9263EA6-4427-EC4E-AA6E-8386EEC620A9}"/>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680842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5896362" y="-3203"/>
            <a:ext cx="6302128"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8110341"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5" name="Content Placeholder 2">
            <a:extLst>
              <a:ext uri="{FF2B5EF4-FFF2-40B4-BE49-F238E27FC236}">
                <a16:creationId xmlns:a16="http://schemas.microsoft.com/office/drawing/2014/main" id="{497948AB-73F2-504D-A01D-1A0714954646}"/>
              </a:ext>
            </a:extLst>
          </p:cNvPr>
          <p:cNvSpPr>
            <a:spLocks noGrp="1"/>
          </p:cNvSpPr>
          <p:nvPr>
            <p:ph idx="1"/>
          </p:nvPr>
        </p:nvSpPr>
        <p:spPr>
          <a:xfrm>
            <a:off x="6096000" y="1566803"/>
            <a:ext cx="6080273"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1" name="Title 1">
            <a:extLst>
              <a:ext uri="{FF2B5EF4-FFF2-40B4-BE49-F238E27FC236}">
                <a16:creationId xmlns:a16="http://schemas.microsoft.com/office/drawing/2014/main" id="{A25011C9-FF96-0545-89C7-D1B2715A6B0D}"/>
              </a:ext>
            </a:extLst>
          </p:cNvPr>
          <p:cNvSpPr>
            <a:spLocks noGrp="1"/>
          </p:cNvSpPr>
          <p:nvPr>
            <p:ph type="title" hasCustomPrompt="1"/>
          </p:nvPr>
        </p:nvSpPr>
        <p:spPr>
          <a:xfrm>
            <a:off x="5910146" y="471111"/>
            <a:ext cx="5632663"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Tree>
    <p:extLst>
      <p:ext uri="{BB962C8B-B14F-4D97-AF65-F5344CB8AC3E}">
        <p14:creationId xmlns:p14="http://schemas.microsoft.com/office/powerpoint/2010/main" val="2338057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83" y="0"/>
            <a:ext cx="12192000" cy="6882448"/>
          </a:xfrm>
          <a:prstGeom prst="rect">
            <a:avLst/>
          </a:prstGeom>
        </p:spPr>
      </p:pic>
      <p:sp>
        <p:nvSpPr>
          <p:cNvPr id="8" name="Title 1">
            <a:extLst>
              <a:ext uri="{FF2B5EF4-FFF2-40B4-BE49-F238E27FC236}">
                <a16:creationId xmlns:a16="http://schemas.microsoft.com/office/drawing/2014/main" id="{2CFA808D-7B6F-A744-9255-4EC0D2045F68}"/>
              </a:ext>
            </a:extLst>
          </p:cNvPr>
          <p:cNvSpPr>
            <a:spLocks noGrp="1"/>
          </p:cNvSpPr>
          <p:nvPr>
            <p:ph type="title" hasCustomPrompt="1"/>
          </p:nvPr>
        </p:nvSpPr>
        <p:spPr>
          <a:xfrm>
            <a:off x="1662544" y="365125"/>
            <a:ext cx="10196947"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9" name="Content Placeholder 2">
            <a:extLst>
              <a:ext uri="{FF2B5EF4-FFF2-40B4-BE49-F238E27FC236}">
                <a16:creationId xmlns:a16="http://schemas.microsoft.com/office/drawing/2014/main" id="{FFB001B9-5983-494B-A673-6CB31871778D}"/>
              </a:ext>
            </a:extLst>
          </p:cNvPr>
          <p:cNvSpPr>
            <a:spLocks noGrp="1"/>
          </p:cNvSpPr>
          <p:nvPr>
            <p:ph idx="1"/>
          </p:nvPr>
        </p:nvSpPr>
        <p:spPr>
          <a:xfrm>
            <a:off x="1662544" y="1460817"/>
            <a:ext cx="10196947"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pic>
        <p:nvPicPr>
          <p:cNvPr id="15" name="Picture 14">
            <a:extLst>
              <a:ext uri="{FF2B5EF4-FFF2-40B4-BE49-F238E27FC236}">
                <a16:creationId xmlns:a16="http://schemas.microsoft.com/office/drawing/2014/main" id="{9E80CEE5-E608-794F-8C6C-26B008AFCBBA}"/>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6" name="Oval 15">
            <a:extLst>
              <a:ext uri="{FF2B5EF4-FFF2-40B4-BE49-F238E27FC236}">
                <a16:creationId xmlns:a16="http://schemas.microsoft.com/office/drawing/2014/main" id="{318520C4-CBDA-9D46-A010-26A41A28BA7B}"/>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7" name="Text Placeholder 8">
            <a:extLst>
              <a:ext uri="{FF2B5EF4-FFF2-40B4-BE49-F238E27FC236}">
                <a16:creationId xmlns:a16="http://schemas.microsoft.com/office/drawing/2014/main" id="{C2451550-FFBA-2E40-A784-147AACC2964A}"/>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Slide Number Placeholder 3">
            <a:extLst>
              <a:ext uri="{FF2B5EF4-FFF2-40B4-BE49-F238E27FC236}">
                <a16:creationId xmlns:a16="http://schemas.microsoft.com/office/drawing/2014/main" id="{5AC23F19-9DFA-4D42-8446-BBFC998C5DA0}"/>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2" name="Footer Placeholder 4">
            <a:extLst>
              <a:ext uri="{FF2B5EF4-FFF2-40B4-BE49-F238E27FC236}">
                <a16:creationId xmlns:a16="http://schemas.microsoft.com/office/drawing/2014/main" id="{3E4EABD5-343D-F443-9B37-4AA74C9AEEDD}"/>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1126475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C313C-32E9-7649-B607-F34BE9DDE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7726" cy="6858000"/>
          </a:xfrm>
          <a:prstGeom prst="rect">
            <a:avLst/>
          </a:prstGeom>
        </p:spPr>
      </p:pic>
      <p:pic>
        <p:nvPicPr>
          <p:cNvPr id="7" name="Picture 6">
            <a:extLst>
              <a:ext uri="{FF2B5EF4-FFF2-40B4-BE49-F238E27FC236}">
                <a16:creationId xmlns:a16="http://schemas.microsoft.com/office/drawing/2014/main" id="{75917E7D-8F59-BE48-A88A-2A278169CF72}"/>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2D0E0C70-34F4-0B45-BA3A-BD6CCFE2AA5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521746EF-F984-0B48-9077-A428A0F16945}"/>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32B353DB-BA3E-AD46-B1CE-4650505797C3}"/>
              </a:ext>
            </a:extLst>
          </p:cNvPr>
          <p:cNvSpPr>
            <a:spLocks noGrp="1"/>
          </p:cNvSpPr>
          <p:nvPr>
            <p:ph type="title" hasCustomPrompt="1"/>
          </p:nvPr>
        </p:nvSpPr>
        <p:spPr>
          <a:xfrm>
            <a:off x="3714751" y="365125"/>
            <a:ext cx="7438974"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AF1DF49D-194E-1F4F-8810-84F49A41FE67}"/>
              </a:ext>
            </a:extLst>
          </p:cNvPr>
          <p:cNvSpPr>
            <a:spLocks noGrp="1"/>
          </p:cNvSpPr>
          <p:nvPr>
            <p:ph idx="1"/>
          </p:nvPr>
        </p:nvSpPr>
        <p:spPr>
          <a:xfrm>
            <a:off x="3714751" y="1460817"/>
            <a:ext cx="7438974"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7" name="Footer Placeholder 4">
            <a:extLst>
              <a:ext uri="{FF2B5EF4-FFF2-40B4-BE49-F238E27FC236}">
                <a16:creationId xmlns:a16="http://schemas.microsoft.com/office/drawing/2014/main" id="{FE5E9152-BD43-7846-B8FA-A5B65107CC5C}"/>
              </a:ext>
            </a:extLst>
          </p:cNvPr>
          <p:cNvSpPr txBox="1">
            <a:spLocks/>
          </p:cNvSpPr>
          <p:nvPr userDrawn="1"/>
        </p:nvSpPr>
        <p:spPr>
          <a:xfrm>
            <a:off x="6520077"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8" name="Slide Number Placeholder 3">
            <a:extLst>
              <a:ext uri="{FF2B5EF4-FFF2-40B4-BE49-F238E27FC236}">
                <a16:creationId xmlns:a16="http://schemas.microsoft.com/office/drawing/2014/main" id="{0EBA4536-569D-1D41-9253-025E71D2391A}"/>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454778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585425A-6B12-B74C-89AD-7AD244E2E30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18BE1467-2761-F34D-8D95-9506960ED867}"/>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383FCF0-E323-C344-A59F-3E59E29BFEC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C3805AE4-BA48-AE48-A405-563415C83003}"/>
              </a:ext>
            </a:extLst>
          </p:cNvPr>
          <p:cNvSpPr>
            <a:spLocks noGrp="1"/>
          </p:cNvSpPr>
          <p:nvPr>
            <p:ph type="title" hasCustomPrompt="1"/>
          </p:nvPr>
        </p:nvSpPr>
        <p:spPr>
          <a:xfrm>
            <a:off x="1182029" y="365125"/>
            <a:ext cx="6715540"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E8A2FD32-8F57-744C-9EB2-3CF0E9DD71C4}"/>
              </a:ext>
            </a:extLst>
          </p:cNvPr>
          <p:cNvSpPr>
            <a:spLocks noGrp="1"/>
          </p:cNvSpPr>
          <p:nvPr>
            <p:ph idx="1"/>
          </p:nvPr>
        </p:nvSpPr>
        <p:spPr>
          <a:xfrm>
            <a:off x="334537" y="1460817"/>
            <a:ext cx="8196496"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5" name="Footer Placeholder 4">
            <a:extLst>
              <a:ext uri="{FF2B5EF4-FFF2-40B4-BE49-F238E27FC236}">
                <a16:creationId xmlns:a16="http://schemas.microsoft.com/office/drawing/2014/main" id="{5FD844E3-06A1-714B-83A7-D001D44557E7}"/>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AC9696D8-B1A6-B04C-B7AC-D6BC3BD95325}"/>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159659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93876A-D38F-EB46-A8EA-D29559A2A9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4129F8-7F7D-944F-B2DE-6ABE76955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E2AD3-F97B-A949-AC65-2A3682573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20A3B-CB66-C74D-B206-9C6298F14BBF}" type="datetimeFigureOut">
              <a:rPr lang="en-US" smtClean="0"/>
              <a:t>9/19/2022</a:t>
            </a:fld>
            <a:endParaRPr lang="en-US"/>
          </a:p>
        </p:txBody>
      </p:sp>
      <p:sp>
        <p:nvSpPr>
          <p:cNvPr id="5" name="Footer Placeholder 4">
            <a:extLst>
              <a:ext uri="{FF2B5EF4-FFF2-40B4-BE49-F238E27FC236}">
                <a16:creationId xmlns:a16="http://schemas.microsoft.com/office/drawing/2014/main" id="{ADF50518-099D-2344-9EF3-759F0AE3BE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9A7D1C-3400-8940-91C7-D54BAB9ED3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E05CA-78DF-E443-A45D-8AD0A4A45123}" type="slidenum">
              <a:rPr lang="en-US" smtClean="0"/>
              <a:t>‹#›</a:t>
            </a:fld>
            <a:endParaRPr lang="en-US"/>
          </a:p>
        </p:txBody>
      </p:sp>
    </p:spTree>
    <p:extLst>
      <p:ext uri="{BB962C8B-B14F-4D97-AF65-F5344CB8AC3E}">
        <p14:creationId xmlns:p14="http://schemas.microsoft.com/office/powerpoint/2010/main" val="1268769880"/>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3" r:id="rId5"/>
    <p:sldLayoutId id="2147483664" r:id="rId6"/>
    <p:sldLayoutId id="214748366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4.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2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13BAF994-7555-314A-8402-1C6737694D38}"/>
              </a:ext>
            </a:extLst>
          </p:cNvPr>
          <p:cNvSpPr>
            <a:spLocks noGrp="1"/>
          </p:cNvSpPr>
          <p:nvPr>
            <p:ph type="body" idx="16"/>
          </p:nvPr>
        </p:nvSpPr>
        <p:spPr/>
        <p:txBody>
          <a:bodyPr/>
          <a:lstStyle/>
          <a:p>
            <a:endParaRPr lang="en-US"/>
          </a:p>
        </p:txBody>
      </p:sp>
      <p:sp>
        <p:nvSpPr>
          <p:cNvPr id="3" name="Slide Number Placeholder 2">
            <a:extLst>
              <a:ext uri="{FF2B5EF4-FFF2-40B4-BE49-F238E27FC236}">
                <a16:creationId xmlns:a16="http://schemas.microsoft.com/office/drawing/2014/main" id="{C2E290AA-4BCD-0443-B66F-57704096EA6F}"/>
              </a:ext>
            </a:extLst>
          </p:cNvPr>
          <p:cNvSpPr>
            <a:spLocks noGrp="1"/>
          </p:cNvSpPr>
          <p:nvPr>
            <p:ph type="sldNum" sz="quarter" idx="4"/>
          </p:nvPr>
        </p:nvSpPr>
        <p:spPr/>
        <p:txBody>
          <a:bodyPr/>
          <a:lstStyle/>
          <a:p>
            <a:fld id="{ECF30DB1-25A6-F34C-9DC4-5EAE2DCC7563}" type="slidenum">
              <a:rPr lang="en-US" smtClean="0"/>
              <a:pPr/>
              <a:t>1</a:t>
            </a:fld>
            <a:endParaRPr lang="en-US" dirty="0"/>
          </a:p>
        </p:txBody>
      </p:sp>
      <p:pic>
        <p:nvPicPr>
          <p:cNvPr id="12" name="Picture 2">
            <a:extLst>
              <a:ext uri="{FF2B5EF4-FFF2-40B4-BE49-F238E27FC236}">
                <a16:creationId xmlns:a16="http://schemas.microsoft.com/office/drawing/2014/main" id="{930B51BE-7682-9F41-A87C-9C142B8396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880"/>
          <a:stretch/>
        </p:blipFill>
        <p:spPr bwMode="auto">
          <a:xfrm>
            <a:off x="-2585718" y="2842502"/>
            <a:ext cx="1704097"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DA3071FB-D82F-6643-9E2A-43C62BF931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127"/>
          <a:stretch/>
        </p:blipFill>
        <p:spPr bwMode="auto">
          <a:xfrm>
            <a:off x="-2585718" y="3001600"/>
            <a:ext cx="1520255"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863537CA-2884-4945-A522-A9471CE45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382" y="3686227"/>
            <a:ext cx="1495498"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 Placeholder 9">
            <a:extLst>
              <a:ext uri="{FF2B5EF4-FFF2-40B4-BE49-F238E27FC236}">
                <a16:creationId xmlns:a16="http://schemas.microsoft.com/office/drawing/2014/main" id="{2B1A8EC8-1518-434E-BC89-6210BB1FE8A7}"/>
              </a:ext>
            </a:extLst>
          </p:cNvPr>
          <p:cNvSpPr txBox="1">
            <a:spLocks/>
          </p:cNvSpPr>
          <p:nvPr/>
        </p:nvSpPr>
        <p:spPr>
          <a:xfrm>
            <a:off x="4012329" y="1030794"/>
            <a:ext cx="7007461" cy="39416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u="none" strike="noStrike" kern="1200" cap="none" spc="0" normalizeH="0" baseline="0" noProof="0" dirty="0">
              <a:ln>
                <a:noFill/>
              </a:ln>
              <a:solidFill>
                <a:prstClr val="black"/>
              </a:solidFill>
              <a:effectLst/>
              <a:uLnTx/>
              <a:uFillTx/>
              <a:latin typeface="Eras Medium ITC" panose="020B0602030504020804" pitchFamily="34" charset="77"/>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u="none" strike="noStrike" kern="1200" cap="none" spc="0" normalizeH="0" baseline="0" noProof="0" dirty="0">
                <a:ln>
                  <a:noFill/>
                </a:ln>
                <a:solidFill>
                  <a:srgbClr val="F36C25"/>
                </a:solidFill>
                <a:effectLst/>
                <a:uLnTx/>
                <a:uFillTx/>
                <a:latin typeface="Eras Bold ITC" panose="020B0602030504020804" pitchFamily="34" charset="77"/>
              </a:rPr>
              <a:t>The Happiness Advantage</a:t>
            </a:r>
            <a:r>
              <a:rPr kumimoji="0" lang="en-US" sz="4000" b="1" u="none" strike="noStrike" kern="1200" cap="none" spc="0" normalizeH="0" baseline="0" noProof="0" dirty="0">
                <a:ln>
                  <a:noFill/>
                </a:ln>
                <a:solidFill>
                  <a:prstClr val="black"/>
                </a:solidFill>
                <a:effectLst/>
                <a:uLnTx/>
                <a:uFillTx/>
                <a:latin typeface="Eras Bold ITC" panose="020B0602030504020804" pitchFamily="34" charset="77"/>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u="none" strike="noStrike" kern="1200" cap="none" spc="0" normalizeH="0" baseline="0" noProof="0" dirty="0">
                <a:ln>
                  <a:noFill/>
                </a:ln>
                <a:solidFill>
                  <a:srgbClr val="3A8E88"/>
                </a:solidFill>
                <a:effectLst/>
                <a:uLnTx/>
                <a:uFillTx/>
                <a:latin typeface="Eras Bold ITC" panose="020B0602030504020804" pitchFamily="34" charset="77"/>
              </a:rPr>
              <a:t>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u="none" strike="noStrike" kern="1200" cap="none" spc="0" normalizeH="0" baseline="0" noProof="0" dirty="0">
                <a:ln>
                  <a:noFill/>
                </a:ln>
                <a:solidFill>
                  <a:srgbClr val="F36C25"/>
                </a:solidFill>
                <a:effectLst/>
                <a:uLnTx/>
                <a:uFillTx/>
                <a:latin typeface="Eras Bold ITC" panose="020B0602030504020804" pitchFamily="34" charset="77"/>
              </a:rPr>
              <a:t>The Orange Frog</a:t>
            </a:r>
            <a:endParaRPr kumimoji="0" lang="en-US" sz="3200" b="1" u="none" strike="noStrike" kern="1200" cap="none" spc="0" normalizeH="0" baseline="0" noProof="0" dirty="0">
              <a:ln>
                <a:noFill/>
              </a:ln>
              <a:solidFill>
                <a:prstClr val="black"/>
              </a:solidFill>
              <a:effectLst/>
              <a:uLnTx/>
              <a:uFillTx/>
              <a:latin typeface="Eras Bold ITC" panose="020B0602030504020804" pitchFamily="34" charset="77"/>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u="none" strike="noStrike" kern="1200" cap="none" spc="0" normalizeH="0" baseline="0" noProof="0" dirty="0">
              <a:ln>
                <a:noFill/>
              </a:ln>
              <a:solidFill>
                <a:srgbClr val="3A8E88"/>
              </a:solidFill>
              <a:effectLst/>
              <a:uLnTx/>
              <a:uFillTx/>
              <a:latin typeface="Eras Bold ITC" panose="020B0602030504020804" pitchFamily="34" charset="77"/>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u="none" strike="noStrike" kern="1200" cap="none" spc="0" normalizeH="0" baseline="0" noProof="0" dirty="0">
                <a:ln>
                  <a:noFill/>
                </a:ln>
                <a:solidFill>
                  <a:srgbClr val="3A8E88"/>
                </a:solidFill>
                <a:effectLst/>
                <a:uLnTx/>
                <a:uFillTx/>
                <a:latin typeface="Eras Bold ITC" panose="020B0602030504020804" pitchFamily="34" charset="77"/>
              </a:rPr>
              <a:t>Week One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a:solidFill>
                  <a:schemeClr val="accent2"/>
                </a:solidFill>
                <a:latin typeface="Eras Bold ITC" panose="020B0602030504020804" pitchFamily="34" charset="77"/>
              </a:rPr>
              <a:t>What is The Orange Frog?</a:t>
            </a:r>
            <a:endParaRPr kumimoji="0" lang="en-US" sz="3600" b="1" u="none" strike="noStrike" kern="1200" cap="none" spc="0" normalizeH="0" baseline="0" noProof="0" dirty="0">
              <a:ln>
                <a:noFill/>
              </a:ln>
              <a:solidFill>
                <a:schemeClr val="accent2"/>
              </a:solidFill>
              <a:effectLst/>
              <a:uLnTx/>
              <a:uFillTx/>
              <a:latin typeface="Eras Bold ITC" panose="020B0602030504020804" pitchFamily="34" charset="77"/>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u="none" strike="noStrike" kern="1200" cap="none" spc="0" normalizeH="0" baseline="0" noProof="0" dirty="0">
              <a:ln>
                <a:noFill/>
              </a:ln>
              <a:solidFill>
                <a:srgbClr val="3A8E88"/>
              </a:solidFill>
              <a:effectLst/>
              <a:uLnTx/>
              <a:uFillTx/>
              <a:latin typeface="Eras Medium ITC" panose="020B0602030504020804" pitchFamily="34" charset="77"/>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u="none" strike="noStrike" kern="1200" cap="none" spc="0" normalizeH="0" baseline="0" noProof="0" dirty="0">
                <a:ln>
                  <a:noFill/>
                </a:ln>
                <a:solidFill>
                  <a:srgbClr val="3A8E88"/>
                </a:solidFill>
                <a:effectLst/>
                <a:uLnTx/>
                <a:uFillTx/>
                <a:latin typeface="Eras Medium ITC" panose="020B0602030504020804" pitchFamily="34" charset="77"/>
              </a:rPr>
              <a:t>By Shawn Achor</a:t>
            </a:r>
          </a:p>
        </p:txBody>
      </p:sp>
      <p:pic>
        <p:nvPicPr>
          <p:cNvPr id="15" name="Picture 14" descr="A close up of a piece of paper&#10;&#10;Description automatically generated">
            <a:extLst>
              <a:ext uri="{FF2B5EF4-FFF2-40B4-BE49-F238E27FC236}">
                <a16:creationId xmlns:a16="http://schemas.microsoft.com/office/drawing/2014/main" id="{10782030-6EA9-D14A-AE8C-7A1A2DF9E7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5785" y="2658111"/>
            <a:ext cx="3835022" cy="3523352"/>
          </a:xfrm>
          <a:prstGeom prst="rect">
            <a:avLst/>
          </a:prstGeom>
        </p:spPr>
      </p:pic>
      <p:pic>
        <p:nvPicPr>
          <p:cNvPr id="16" name="Picture 15" descr="Logo&#10;&#10;Description automatically generated">
            <a:extLst>
              <a:ext uri="{FF2B5EF4-FFF2-40B4-BE49-F238E27FC236}">
                <a16:creationId xmlns:a16="http://schemas.microsoft.com/office/drawing/2014/main" id="{8063EA2F-1225-F542-BA46-1EB5C74CEAA7}"/>
              </a:ext>
            </a:extLst>
          </p:cNvPr>
          <p:cNvPicPr>
            <a:picLocks noChangeAspect="1"/>
          </p:cNvPicPr>
          <p:nvPr/>
        </p:nvPicPr>
        <p:blipFill>
          <a:blip r:embed="rId7"/>
          <a:stretch>
            <a:fillRect/>
          </a:stretch>
        </p:blipFill>
        <p:spPr>
          <a:xfrm>
            <a:off x="595442" y="1158062"/>
            <a:ext cx="2040182" cy="1151445"/>
          </a:xfrm>
          <a:prstGeom prst="rect">
            <a:avLst/>
          </a:prstGeom>
        </p:spPr>
      </p:pic>
    </p:spTree>
    <p:extLst>
      <p:ext uri="{BB962C8B-B14F-4D97-AF65-F5344CB8AC3E}">
        <p14:creationId xmlns:p14="http://schemas.microsoft.com/office/powerpoint/2010/main" val="4254785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2F05D-B0A8-9E4E-96F0-8CAA0EF6CDE8}"/>
              </a:ext>
            </a:extLst>
          </p:cNvPr>
          <p:cNvSpPr>
            <a:spLocks noGrp="1"/>
          </p:cNvSpPr>
          <p:nvPr>
            <p:ph type="body" idx="16"/>
          </p:nvPr>
        </p:nvSpPr>
        <p:spPr/>
        <p:txBody>
          <a:bodyPr/>
          <a:lstStyle/>
          <a:p>
            <a:endParaRPr lang="en-US"/>
          </a:p>
        </p:txBody>
      </p:sp>
      <p:sp>
        <p:nvSpPr>
          <p:cNvPr id="3" name="Slide Number Placeholder 2">
            <a:extLst>
              <a:ext uri="{FF2B5EF4-FFF2-40B4-BE49-F238E27FC236}">
                <a16:creationId xmlns:a16="http://schemas.microsoft.com/office/drawing/2014/main" id="{C2E290AA-4BCD-0443-B66F-57704096EA6F}"/>
              </a:ext>
            </a:extLst>
          </p:cNvPr>
          <p:cNvSpPr>
            <a:spLocks noGrp="1"/>
          </p:cNvSpPr>
          <p:nvPr>
            <p:ph type="sldNum" sz="quarter" idx="4"/>
          </p:nvPr>
        </p:nvSpPr>
        <p:spPr/>
        <p:txBody>
          <a:bodyPr/>
          <a:lstStyle/>
          <a:p>
            <a:fld id="{ECF30DB1-25A6-F34C-9DC4-5EAE2DCC7563}" type="slidenum">
              <a:rPr lang="en-US" smtClean="0"/>
              <a:pPr/>
              <a:t>10</a:t>
            </a:fld>
            <a:endParaRPr lang="en-US" dirty="0"/>
          </a:p>
        </p:txBody>
      </p:sp>
      <p:grpSp>
        <p:nvGrpSpPr>
          <p:cNvPr id="13" name="Group 12">
            <a:extLst>
              <a:ext uri="{FF2B5EF4-FFF2-40B4-BE49-F238E27FC236}">
                <a16:creationId xmlns:a16="http://schemas.microsoft.com/office/drawing/2014/main" id="{C2A8361F-2E86-694F-ABC3-E96A55D3076C}"/>
              </a:ext>
            </a:extLst>
          </p:cNvPr>
          <p:cNvGrpSpPr/>
          <p:nvPr/>
        </p:nvGrpSpPr>
        <p:grpSpPr>
          <a:xfrm>
            <a:off x="-3352391" y="683032"/>
            <a:ext cx="3088379" cy="3439139"/>
            <a:chOff x="839956" y="1380077"/>
            <a:chExt cx="3679903" cy="4097845"/>
          </a:xfrm>
        </p:grpSpPr>
        <p:sp>
          <p:nvSpPr>
            <p:cNvPr id="7" name="Oval 6">
              <a:extLst>
                <a:ext uri="{FF2B5EF4-FFF2-40B4-BE49-F238E27FC236}">
                  <a16:creationId xmlns:a16="http://schemas.microsoft.com/office/drawing/2014/main" id="{9E6C1B57-C894-BF47-A1D9-FED7D1F839B2}"/>
                </a:ext>
              </a:extLst>
            </p:cNvPr>
            <p:cNvSpPr/>
            <p:nvPr/>
          </p:nvSpPr>
          <p:spPr>
            <a:xfrm>
              <a:off x="839956" y="1380077"/>
              <a:ext cx="3679903" cy="4097845"/>
            </a:xfrm>
            <a:custGeom>
              <a:avLst/>
              <a:gdLst>
                <a:gd name="connsiteX0" fmla="*/ 0 w 3679903"/>
                <a:gd name="connsiteY0" fmla="*/ 2048923 h 4097845"/>
                <a:gd name="connsiteX1" fmla="*/ 1839952 w 3679903"/>
                <a:gd name="connsiteY1" fmla="*/ 0 h 4097845"/>
                <a:gd name="connsiteX2" fmla="*/ 3679904 w 3679903"/>
                <a:gd name="connsiteY2" fmla="*/ 2048923 h 4097845"/>
                <a:gd name="connsiteX3" fmla="*/ 1839952 w 3679903"/>
                <a:gd name="connsiteY3" fmla="*/ 4097846 h 4097845"/>
                <a:gd name="connsiteX4" fmla="*/ 0 w 3679903"/>
                <a:gd name="connsiteY4" fmla="*/ 2048923 h 409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903" h="4097845" fill="none" extrusionOk="0">
                  <a:moveTo>
                    <a:pt x="0" y="2048923"/>
                  </a:moveTo>
                  <a:cubicBezTo>
                    <a:pt x="228447" y="944435"/>
                    <a:pt x="939503" y="-238167"/>
                    <a:pt x="1839952" y="0"/>
                  </a:cubicBezTo>
                  <a:cubicBezTo>
                    <a:pt x="2586178" y="-41339"/>
                    <a:pt x="3497177" y="1089370"/>
                    <a:pt x="3679904" y="2048923"/>
                  </a:cubicBezTo>
                  <a:cubicBezTo>
                    <a:pt x="3669024" y="3076759"/>
                    <a:pt x="2764265" y="4225510"/>
                    <a:pt x="1839952" y="4097846"/>
                  </a:cubicBezTo>
                  <a:cubicBezTo>
                    <a:pt x="1063641" y="4232133"/>
                    <a:pt x="229991" y="3235810"/>
                    <a:pt x="0" y="2048923"/>
                  </a:cubicBezTo>
                  <a:close/>
                </a:path>
                <a:path w="3679903" h="4097845" stroke="0" extrusionOk="0">
                  <a:moveTo>
                    <a:pt x="0" y="2048923"/>
                  </a:moveTo>
                  <a:cubicBezTo>
                    <a:pt x="-22174" y="903657"/>
                    <a:pt x="748998" y="28065"/>
                    <a:pt x="1839952" y="0"/>
                  </a:cubicBezTo>
                  <a:cubicBezTo>
                    <a:pt x="2913773" y="12135"/>
                    <a:pt x="3503865" y="922932"/>
                    <a:pt x="3679904" y="2048923"/>
                  </a:cubicBezTo>
                  <a:cubicBezTo>
                    <a:pt x="3522691" y="3334039"/>
                    <a:pt x="2823839" y="4276325"/>
                    <a:pt x="1839952" y="4097846"/>
                  </a:cubicBezTo>
                  <a:cubicBezTo>
                    <a:pt x="688657" y="4023920"/>
                    <a:pt x="274759" y="3311794"/>
                    <a:pt x="0" y="2048923"/>
                  </a:cubicBezTo>
                  <a:close/>
                </a:path>
              </a:pathLst>
            </a:custGeom>
            <a:solidFill>
              <a:schemeClr val="bg1"/>
            </a:solidFill>
            <a:ln w="44450">
              <a:solidFill>
                <a:srgbClr val="3A8E8A"/>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pic>
          <p:nvPicPr>
            <p:cNvPr id="6" name="Picture 5">
              <a:extLst>
                <a:ext uri="{FF2B5EF4-FFF2-40B4-BE49-F238E27FC236}">
                  <a16:creationId xmlns:a16="http://schemas.microsoft.com/office/drawing/2014/main" id="{A0B30959-E3EF-2E43-9749-324712D3B169}"/>
                </a:ext>
              </a:extLst>
            </p:cNvPr>
            <p:cNvPicPr>
              <a:picLocks noChangeAspect="1"/>
            </p:cNvPicPr>
            <p:nvPr/>
          </p:nvPicPr>
          <p:blipFill>
            <a:blip r:embed="rId3"/>
            <a:stretch>
              <a:fillRect/>
            </a:stretch>
          </p:blipFill>
          <p:spPr>
            <a:xfrm>
              <a:off x="1412995" y="2148949"/>
              <a:ext cx="2560102" cy="2560102"/>
            </a:xfrm>
            <a:prstGeom prst="rect">
              <a:avLst/>
            </a:prstGeom>
          </p:spPr>
        </p:pic>
      </p:grpSp>
      <p:pic>
        <p:nvPicPr>
          <p:cNvPr id="9" name="Picture 8">
            <a:extLst>
              <a:ext uri="{FF2B5EF4-FFF2-40B4-BE49-F238E27FC236}">
                <a16:creationId xmlns:a16="http://schemas.microsoft.com/office/drawing/2014/main" id="{0EB13BEB-E16A-E046-AA12-1884D9A5C12B}"/>
              </a:ext>
            </a:extLst>
          </p:cNvPr>
          <p:cNvPicPr>
            <a:picLocks noChangeAspect="1"/>
          </p:cNvPicPr>
          <p:nvPr/>
        </p:nvPicPr>
        <p:blipFill>
          <a:blip r:embed="rId4"/>
          <a:stretch>
            <a:fillRect/>
          </a:stretch>
        </p:blipFill>
        <p:spPr>
          <a:xfrm>
            <a:off x="4015418" y="1"/>
            <a:ext cx="1942146" cy="6858000"/>
          </a:xfrm>
          <a:prstGeom prst="rect">
            <a:avLst/>
          </a:prstGeom>
        </p:spPr>
      </p:pic>
      <p:sp>
        <p:nvSpPr>
          <p:cNvPr id="5" name="Title 4">
            <a:extLst>
              <a:ext uri="{FF2B5EF4-FFF2-40B4-BE49-F238E27FC236}">
                <a16:creationId xmlns:a16="http://schemas.microsoft.com/office/drawing/2014/main" id="{EF0DD802-C3C5-9844-824D-F2DE9B140E75}"/>
              </a:ext>
            </a:extLst>
          </p:cNvPr>
          <p:cNvSpPr>
            <a:spLocks noGrp="1"/>
          </p:cNvSpPr>
          <p:nvPr>
            <p:ph type="title"/>
          </p:nvPr>
        </p:nvSpPr>
        <p:spPr>
          <a:xfrm>
            <a:off x="4474291" y="576542"/>
            <a:ext cx="6872011" cy="755015"/>
          </a:xfrm>
        </p:spPr>
        <p:txBody>
          <a:bodyPr>
            <a:normAutofit fontScale="90000"/>
          </a:bodyPr>
          <a:lstStyle/>
          <a:p>
            <a:r>
              <a:rPr lang="en-US" dirty="0">
                <a:solidFill>
                  <a:srgbClr val="F08019"/>
                </a:solidFill>
              </a:rPr>
              <a:t>A Glossary of Metaphors</a:t>
            </a:r>
          </a:p>
        </p:txBody>
      </p:sp>
      <p:graphicFrame>
        <p:nvGraphicFramePr>
          <p:cNvPr id="8" name="Table 7">
            <a:extLst>
              <a:ext uri="{FF2B5EF4-FFF2-40B4-BE49-F238E27FC236}">
                <a16:creationId xmlns:a16="http://schemas.microsoft.com/office/drawing/2014/main" id="{E5D64D26-FA30-1A4C-B9CF-F6FFEF3BCD12}"/>
              </a:ext>
            </a:extLst>
          </p:cNvPr>
          <p:cNvGraphicFramePr>
            <a:graphicFrameLocks noGrp="1"/>
          </p:cNvGraphicFramePr>
          <p:nvPr/>
        </p:nvGraphicFramePr>
        <p:xfrm>
          <a:off x="4072244" y="1789266"/>
          <a:ext cx="7966191" cy="4492192"/>
        </p:xfrm>
        <a:graphic>
          <a:graphicData uri="http://schemas.openxmlformats.org/drawingml/2006/table">
            <a:tbl>
              <a:tblPr/>
              <a:tblGrid>
                <a:gridCol w="2655397">
                  <a:extLst>
                    <a:ext uri="{9D8B030D-6E8A-4147-A177-3AD203B41FA5}">
                      <a16:colId xmlns:a16="http://schemas.microsoft.com/office/drawing/2014/main" val="864533730"/>
                    </a:ext>
                  </a:extLst>
                </a:gridCol>
                <a:gridCol w="2655397">
                  <a:extLst>
                    <a:ext uri="{9D8B030D-6E8A-4147-A177-3AD203B41FA5}">
                      <a16:colId xmlns:a16="http://schemas.microsoft.com/office/drawing/2014/main" val="71975538"/>
                    </a:ext>
                  </a:extLst>
                </a:gridCol>
                <a:gridCol w="2655397">
                  <a:extLst>
                    <a:ext uri="{9D8B030D-6E8A-4147-A177-3AD203B41FA5}">
                      <a16:colId xmlns:a16="http://schemas.microsoft.com/office/drawing/2014/main" val="1933335972"/>
                    </a:ext>
                  </a:extLst>
                </a:gridCol>
              </a:tblGrid>
              <a:tr h="1610060">
                <a:tc>
                  <a:txBody>
                    <a:bodyPr/>
                    <a:lstStyle/>
                    <a:p>
                      <a:pPr algn="ctr" rtl="0" fontAlgn="t">
                        <a:spcBef>
                          <a:spcPts val="0"/>
                        </a:spcBef>
                        <a:spcAft>
                          <a:spcPts val="0"/>
                        </a:spcAft>
                      </a:pPr>
                      <a:r>
                        <a:rPr lang="en-US" sz="3200" b="1" i="0" u="none" strike="noStrike" dirty="0">
                          <a:solidFill>
                            <a:srgbClr val="F08019"/>
                          </a:solidFill>
                          <a:effectLst/>
                          <a:latin typeface="Eras Medium ITC" panose="020B0602030504020804" pitchFamily="34" charset="77"/>
                        </a:rPr>
                        <a:t>The </a:t>
                      </a:r>
                    </a:p>
                    <a:p>
                      <a:pPr algn="ctr" rtl="0" fontAlgn="t">
                        <a:spcBef>
                          <a:spcPts val="0"/>
                        </a:spcBef>
                        <a:spcAft>
                          <a:spcPts val="0"/>
                        </a:spcAft>
                      </a:pPr>
                      <a:r>
                        <a:rPr lang="en-US" sz="3200" b="1" i="0" u="none" strike="noStrike" dirty="0">
                          <a:solidFill>
                            <a:srgbClr val="F08019"/>
                          </a:solidFill>
                          <a:effectLst/>
                          <a:latin typeface="Eras Medium ITC" panose="020B0602030504020804" pitchFamily="34" charset="77"/>
                        </a:rPr>
                        <a:t>Thrall </a:t>
                      </a:r>
                      <a:endParaRPr lang="en-US" sz="4400" b="1" i="0" dirty="0">
                        <a:solidFill>
                          <a:srgbClr val="F08019"/>
                        </a:solidFill>
                        <a:effectLst/>
                        <a:latin typeface="Eras Medium ITC" panose="020B0602030504020804" pitchFamily="34" charset="77"/>
                      </a:endParaRPr>
                    </a:p>
                  </a:txBody>
                  <a:tcPr marL="63195" marR="63195"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3200" b="1" i="0" u="none" strike="noStrike" dirty="0">
                          <a:solidFill>
                            <a:srgbClr val="3A8E8A"/>
                          </a:solidFill>
                          <a:effectLst/>
                          <a:latin typeface="Eras Medium ITC" panose="020B0602030504020804" pitchFamily="34" charset="77"/>
                        </a:rPr>
                        <a:t>The </a:t>
                      </a:r>
                    </a:p>
                    <a:p>
                      <a:pPr algn="ctr" rtl="0" fontAlgn="t">
                        <a:spcBef>
                          <a:spcPts val="0"/>
                        </a:spcBef>
                        <a:spcAft>
                          <a:spcPts val="0"/>
                        </a:spcAft>
                      </a:pPr>
                      <a:r>
                        <a:rPr lang="en-US" sz="3200" b="1" i="0" u="none" strike="noStrike" dirty="0">
                          <a:solidFill>
                            <a:srgbClr val="3A8E8A"/>
                          </a:solidFill>
                          <a:effectLst/>
                          <a:latin typeface="Eras Medium ITC" panose="020B0602030504020804" pitchFamily="34" charset="77"/>
                        </a:rPr>
                        <a:t>Deluge</a:t>
                      </a:r>
                      <a:endParaRPr lang="en-US" sz="4400" b="1" i="0" dirty="0">
                        <a:solidFill>
                          <a:srgbClr val="3A8E8A"/>
                        </a:solidFill>
                        <a:effectLst/>
                        <a:latin typeface="Eras Medium ITC" panose="020B0602030504020804" pitchFamily="34" charset="77"/>
                      </a:endParaRPr>
                    </a:p>
                  </a:txBody>
                  <a:tcPr marL="63195" marR="63195"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3200" b="1" i="0" u="none" strike="noStrike" dirty="0">
                          <a:solidFill>
                            <a:srgbClr val="F08019"/>
                          </a:solidFill>
                          <a:effectLst/>
                          <a:latin typeface="Eras Medium ITC" panose="020B0602030504020804" pitchFamily="34" charset="77"/>
                        </a:rPr>
                        <a:t>Transition Week </a:t>
                      </a:r>
                      <a:endParaRPr lang="en-US" sz="4400" b="1" i="0" dirty="0">
                        <a:solidFill>
                          <a:srgbClr val="F08019"/>
                        </a:solidFill>
                        <a:effectLst/>
                        <a:latin typeface="Eras Medium ITC" panose="020B0602030504020804" pitchFamily="34" charset="77"/>
                      </a:endParaRPr>
                    </a:p>
                  </a:txBody>
                  <a:tcPr marL="63195" marR="63195"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1222340"/>
                  </a:ext>
                </a:extLst>
              </a:tr>
              <a:tr h="288213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2000" b="0" i="1" u="none" strike="noStrike" dirty="0">
                          <a:solidFill>
                            <a:srgbClr val="3A8E8A"/>
                          </a:solidFill>
                          <a:effectLst/>
                          <a:latin typeface="Eras Medium ITC" panose="020B0602030504020804" pitchFamily="34" charset="77"/>
                        </a:rPr>
                        <a:t>“</a:t>
                      </a:r>
                      <a:r>
                        <a:rPr lang="en-US" sz="2000" b="1" i="1" u="none" strike="noStrike" dirty="0">
                          <a:solidFill>
                            <a:srgbClr val="3A8E8A"/>
                          </a:solidFill>
                          <a:effectLst/>
                          <a:latin typeface="Eras Medium ITC" panose="020B0602030504020804" pitchFamily="34" charset="77"/>
                        </a:rPr>
                        <a:t>Changes Perspective &amp; Color.  </a:t>
                      </a: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2000" b="1" i="1" u="none" strike="noStrike" dirty="0">
                        <a:solidFill>
                          <a:srgbClr val="3A8E8A"/>
                        </a:solidFill>
                        <a:effectLst/>
                        <a:latin typeface="Eras Medium ITC" panose="020B0602030504020804" pitchFamily="34" charset="77"/>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2000" b="1" i="1" u="none" strike="noStrike" dirty="0">
                          <a:solidFill>
                            <a:srgbClr val="F08019"/>
                          </a:solidFill>
                          <a:effectLst/>
                          <a:latin typeface="Eras Medium ITC" panose="020B0602030504020804" pitchFamily="34" charset="77"/>
                        </a:rPr>
                        <a:t>Makes Life less vibrant</a:t>
                      </a: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2000" b="1" i="1" u="none" strike="noStrike" dirty="0">
                        <a:solidFill>
                          <a:srgbClr val="F08019"/>
                        </a:solidFill>
                        <a:effectLst/>
                        <a:latin typeface="Eras Medium ITC" panose="020B0602030504020804" pitchFamily="34" charset="77"/>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2000" b="1" i="1" u="none" strike="noStrike" dirty="0">
                          <a:solidFill>
                            <a:srgbClr val="3A8E8A"/>
                          </a:solidFill>
                          <a:effectLst/>
                          <a:latin typeface="Eras Medium ITC" panose="020B0602030504020804" pitchFamily="34" charset="77"/>
                        </a:rPr>
                        <a:t>No Coughing, no Shakes &amp; no Warts</a:t>
                      </a:r>
                    </a:p>
                  </a:txBody>
                  <a:tcPr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2000" b="1" i="0" u="none" strike="noStrike" dirty="0">
                          <a:solidFill>
                            <a:srgbClr val="F08019"/>
                          </a:solidFill>
                          <a:effectLst/>
                          <a:latin typeface="Eras Medium ITC" panose="020B0602030504020804" pitchFamily="34" charset="77"/>
                        </a:rPr>
                        <a:t>Something we cannot stop.  </a:t>
                      </a: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2000" b="1" i="0" u="none" strike="noStrike" dirty="0">
                        <a:solidFill>
                          <a:srgbClr val="000000"/>
                        </a:solidFill>
                        <a:effectLst/>
                        <a:latin typeface="Eras Medium ITC" panose="020B0602030504020804" pitchFamily="34" charset="77"/>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2000" b="1" i="0" u="none" strike="noStrike" dirty="0">
                          <a:solidFill>
                            <a:srgbClr val="3A8E8A"/>
                          </a:solidFill>
                          <a:effectLst/>
                          <a:latin typeface="Eras Medium ITC" panose="020B0602030504020804" pitchFamily="34" charset="77"/>
                        </a:rPr>
                        <a:t>Something we can be ready for.</a:t>
                      </a:r>
                    </a:p>
                  </a:txBody>
                  <a:tcPr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dirty="0">
                          <a:solidFill>
                            <a:srgbClr val="3A8E8A"/>
                          </a:solidFill>
                          <a:effectLst/>
                          <a:latin typeface="Eras Medium ITC" panose="020B0602030504020804" pitchFamily="34" charset="77"/>
                        </a:rPr>
                        <a:t>Coming of Age</a:t>
                      </a:r>
                    </a:p>
                    <a:p>
                      <a:pPr algn="ctr" rtl="0" fontAlgn="t">
                        <a:spcBef>
                          <a:spcPts val="0"/>
                        </a:spcBef>
                        <a:spcAft>
                          <a:spcPts val="0"/>
                        </a:spcAft>
                      </a:pPr>
                      <a:endParaRPr lang="en-US" sz="2000" b="1" i="0" u="none" strike="noStrike" dirty="0">
                        <a:solidFill>
                          <a:srgbClr val="3A8E8A"/>
                        </a:solidFill>
                        <a:effectLst/>
                        <a:latin typeface="Eras Medium ITC" panose="020B0602030504020804" pitchFamily="34" charset="77"/>
                      </a:endParaRPr>
                    </a:p>
                    <a:p>
                      <a:pPr algn="ctr" rtl="0" fontAlgn="t">
                        <a:spcBef>
                          <a:spcPts val="0"/>
                        </a:spcBef>
                        <a:spcAft>
                          <a:spcPts val="0"/>
                        </a:spcAft>
                      </a:pPr>
                      <a:r>
                        <a:rPr lang="en-US" sz="2000" b="1" i="0" u="none" strike="noStrike" dirty="0">
                          <a:solidFill>
                            <a:srgbClr val="F08019"/>
                          </a:solidFill>
                          <a:effectLst/>
                          <a:latin typeface="Eras Medium ITC" panose="020B0602030504020804" pitchFamily="34" charset="77"/>
                        </a:rPr>
                        <a:t>Trying to “Fit In”</a:t>
                      </a:r>
                    </a:p>
                  </a:txBody>
                  <a:tcPr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224271"/>
                  </a:ext>
                </a:extLst>
              </a:tr>
            </a:tbl>
          </a:graphicData>
        </a:graphic>
      </p:graphicFrame>
      <p:pic>
        <p:nvPicPr>
          <p:cNvPr id="14" name="Picture 13">
            <a:extLst>
              <a:ext uri="{FF2B5EF4-FFF2-40B4-BE49-F238E27FC236}">
                <a16:creationId xmlns:a16="http://schemas.microsoft.com/office/drawing/2014/main" id="{8CA9E6AC-D920-DE45-AC58-EB0C36DC684D}"/>
              </a:ext>
            </a:extLst>
          </p:cNvPr>
          <p:cNvPicPr>
            <a:picLocks noChangeAspect="1"/>
          </p:cNvPicPr>
          <p:nvPr/>
        </p:nvPicPr>
        <p:blipFill>
          <a:blip r:embed="rId5"/>
          <a:stretch>
            <a:fillRect/>
          </a:stretch>
        </p:blipFill>
        <p:spPr>
          <a:xfrm>
            <a:off x="4112852" y="3429000"/>
            <a:ext cx="2521686" cy="2802462"/>
          </a:xfrm>
          <a:prstGeom prst="rect">
            <a:avLst/>
          </a:prstGeom>
        </p:spPr>
      </p:pic>
      <p:pic>
        <p:nvPicPr>
          <p:cNvPr id="15" name="Picture 14">
            <a:extLst>
              <a:ext uri="{FF2B5EF4-FFF2-40B4-BE49-F238E27FC236}">
                <a16:creationId xmlns:a16="http://schemas.microsoft.com/office/drawing/2014/main" id="{A83E152C-DE5C-0A49-92C5-991D90F59B9B}"/>
              </a:ext>
            </a:extLst>
          </p:cNvPr>
          <p:cNvPicPr>
            <a:picLocks noChangeAspect="1"/>
          </p:cNvPicPr>
          <p:nvPr/>
        </p:nvPicPr>
        <p:blipFill>
          <a:blip r:embed="rId5"/>
          <a:stretch>
            <a:fillRect/>
          </a:stretch>
        </p:blipFill>
        <p:spPr>
          <a:xfrm>
            <a:off x="6818306" y="3478996"/>
            <a:ext cx="2481811" cy="2470180"/>
          </a:xfrm>
          <a:prstGeom prst="rect">
            <a:avLst/>
          </a:prstGeom>
        </p:spPr>
      </p:pic>
      <p:pic>
        <p:nvPicPr>
          <p:cNvPr id="16" name="Picture 15">
            <a:extLst>
              <a:ext uri="{FF2B5EF4-FFF2-40B4-BE49-F238E27FC236}">
                <a16:creationId xmlns:a16="http://schemas.microsoft.com/office/drawing/2014/main" id="{61D19C4B-D07E-E24F-9FE7-2EABF98AD830}"/>
              </a:ext>
            </a:extLst>
          </p:cNvPr>
          <p:cNvPicPr>
            <a:picLocks noChangeAspect="1"/>
          </p:cNvPicPr>
          <p:nvPr/>
        </p:nvPicPr>
        <p:blipFill>
          <a:blip r:embed="rId5"/>
          <a:stretch>
            <a:fillRect/>
          </a:stretch>
        </p:blipFill>
        <p:spPr>
          <a:xfrm>
            <a:off x="9419679" y="3478996"/>
            <a:ext cx="2481811" cy="2219277"/>
          </a:xfrm>
          <a:prstGeom prst="rect">
            <a:avLst/>
          </a:prstGeom>
        </p:spPr>
      </p:pic>
      <p:pic>
        <p:nvPicPr>
          <p:cNvPr id="24" name="Picture 23">
            <a:extLst>
              <a:ext uri="{FF2B5EF4-FFF2-40B4-BE49-F238E27FC236}">
                <a16:creationId xmlns:a16="http://schemas.microsoft.com/office/drawing/2014/main" id="{2F21053D-5195-5E4D-9F0F-89D3B4C98D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45" t="51751" r="51425" b="8941"/>
          <a:stretch/>
        </p:blipFill>
        <p:spPr>
          <a:xfrm>
            <a:off x="507422" y="648553"/>
            <a:ext cx="2739213" cy="1519236"/>
          </a:xfrm>
          <a:prstGeom prst="ellipse">
            <a:avLst/>
          </a:prstGeom>
          <a:ln>
            <a:noFill/>
          </a:ln>
          <a:effectLst>
            <a:softEdge rad="112500"/>
          </a:effectLst>
        </p:spPr>
      </p:pic>
      <p:pic>
        <p:nvPicPr>
          <p:cNvPr id="27" name="Picture 26">
            <a:extLst>
              <a:ext uri="{FF2B5EF4-FFF2-40B4-BE49-F238E27FC236}">
                <a16:creationId xmlns:a16="http://schemas.microsoft.com/office/drawing/2014/main" id="{82994C2C-54A0-A446-ADAB-9D1F61699319}"/>
              </a:ext>
            </a:extLst>
          </p:cNvPr>
          <p:cNvPicPr>
            <a:picLocks noChangeAspect="1"/>
          </p:cNvPicPr>
          <p:nvPr/>
        </p:nvPicPr>
        <p:blipFill rotWithShape="1">
          <a:blip r:embed="rId7" cstate="print">
            <a:alphaModFix/>
            <a:extLst>
              <a:ext uri="{28A0092B-C50C-407E-A947-70E740481C1C}">
                <a14:useLocalDpi xmlns:a14="http://schemas.microsoft.com/office/drawing/2010/main" val="0"/>
              </a:ext>
            </a:extLst>
          </a:blip>
          <a:srcRect l="188" r="480"/>
          <a:stretch/>
        </p:blipFill>
        <p:spPr>
          <a:xfrm>
            <a:off x="563214" y="2640490"/>
            <a:ext cx="2627628" cy="1475443"/>
          </a:xfrm>
          <a:prstGeom prst="ellipse">
            <a:avLst/>
          </a:prstGeom>
          <a:ln>
            <a:noFill/>
          </a:ln>
          <a:effectLst>
            <a:softEdge rad="112500"/>
          </a:effectLst>
        </p:spPr>
      </p:pic>
      <p:pic>
        <p:nvPicPr>
          <p:cNvPr id="30" name="Picture 29">
            <a:extLst>
              <a:ext uri="{FF2B5EF4-FFF2-40B4-BE49-F238E27FC236}">
                <a16:creationId xmlns:a16="http://schemas.microsoft.com/office/drawing/2014/main" id="{ABA7CE06-B929-2A43-9742-66FE4DF56D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06" t="22373" r="5168"/>
          <a:stretch/>
        </p:blipFill>
        <p:spPr>
          <a:xfrm>
            <a:off x="512590" y="4588634"/>
            <a:ext cx="2728876" cy="1519237"/>
          </a:xfrm>
          <a:prstGeom prst="ellipse">
            <a:avLst/>
          </a:prstGeom>
          <a:ln>
            <a:noFill/>
          </a:ln>
          <a:effectLst>
            <a:softEdge rad="112500"/>
          </a:effectLst>
        </p:spPr>
      </p:pic>
    </p:spTree>
    <p:extLst>
      <p:ext uri="{BB962C8B-B14F-4D97-AF65-F5344CB8AC3E}">
        <p14:creationId xmlns:p14="http://schemas.microsoft.com/office/powerpoint/2010/main" val="80069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edg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nodeType="clickEffect">
                                  <p:stCondLst>
                                    <p:cond delay="0"/>
                                  </p:stCondLst>
                                  <p:childTnLst>
                                    <p:animEffect transition="out" filter="wipe(up)">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edg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nodeType="clickEffect">
                                  <p:stCondLst>
                                    <p:cond delay="0"/>
                                  </p:stCondLst>
                                  <p:childTnLst>
                                    <p:animEffect transition="out" filter="wipe(up)">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edg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nodeType="clickEffect">
                                  <p:stCondLst>
                                    <p:cond delay="0"/>
                                  </p:stCondLst>
                                  <p:childTnLst>
                                    <p:animEffect transition="out" filter="wipe(up)">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1AD1BE-494E-A144-893D-5FBDED9F7302}"/>
              </a:ext>
            </a:extLst>
          </p:cNvPr>
          <p:cNvSpPr>
            <a:spLocks noGrp="1"/>
          </p:cNvSpPr>
          <p:nvPr>
            <p:ph type="title"/>
          </p:nvPr>
        </p:nvSpPr>
        <p:spPr>
          <a:xfrm>
            <a:off x="1612988" y="586272"/>
            <a:ext cx="10376848" cy="755015"/>
          </a:xfrm>
        </p:spPr>
        <p:txBody>
          <a:bodyPr>
            <a:normAutofit fontScale="90000"/>
          </a:bodyPr>
          <a:lstStyle/>
          <a:p>
            <a:r>
              <a:rPr lang="en-US" dirty="0"/>
              <a:t>Connecting this Lesson To Our Work:</a:t>
            </a:r>
          </a:p>
        </p:txBody>
      </p:sp>
      <p:sp>
        <p:nvSpPr>
          <p:cNvPr id="5" name="Text Placeholder 4">
            <a:extLst>
              <a:ext uri="{FF2B5EF4-FFF2-40B4-BE49-F238E27FC236}">
                <a16:creationId xmlns:a16="http://schemas.microsoft.com/office/drawing/2014/main" id="{6EB0F0E3-2F5E-BA40-95F9-AD71638E3F2F}"/>
              </a:ext>
            </a:extLst>
          </p:cNvPr>
          <p:cNvSpPr>
            <a:spLocks noGrp="1"/>
          </p:cNvSpPr>
          <p:nvPr>
            <p:ph type="body" idx="16"/>
          </p:nvPr>
        </p:nvSpPr>
        <p:spPr/>
        <p:txBody>
          <a:bodyPr/>
          <a:lstStyle/>
          <a:p>
            <a:endParaRPr lang="en-US"/>
          </a:p>
        </p:txBody>
      </p:sp>
      <p:sp>
        <p:nvSpPr>
          <p:cNvPr id="2" name="Slide Number Placeholder 1">
            <a:extLst>
              <a:ext uri="{FF2B5EF4-FFF2-40B4-BE49-F238E27FC236}">
                <a16:creationId xmlns:a16="http://schemas.microsoft.com/office/drawing/2014/main" id="{FD49A4EA-D657-9345-8004-AA56091926C3}"/>
              </a:ext>
            </a:extLst>
          </p:cNvPr>
          <p:cNvSpPr>
            <a:spLocks noGrp="1"/>
          </p:cNvSpPr>
          <p:nvPr>
            <p:ph type="sldNum" sz="quarter" idx="4"/>
          </p:nvPr>
        </p:nvSpPr>
        <p:spPr/>
        <p:txBody>
          <a:bodyPr/>
          <a:lstStyle/>
          <a:p>
            <a:fld id="{ECF30DB1-25A6-F34C-9DC4-5EAE2DCC7563}" type="slidenum">
              <a:rPr lang="en-US" smtClean="0"/>
              <a:pPr/>
              <a:t>11</a:t>
            </a:fld>
            <a:endParaRPr lang="en-US" dirty="0"/>
          </a:p>
        </p:txBody>
      </p:sp>
      <p:sp>
        <p:nvSpPr>
          <p:cNvPr id="4" name="TextBox 3">
            <a:extLst>
              <a:ext uri="{FF2B5EF4-FFF2-40B4-BE49-F238E27FC236}">
                <a16:creationId xmlns:a16="http://schemas.microsoft.com/office/drawing/2014/main" id="{E84938F3-26A4-5B48-9FFA-1D57501799CA}"/>
              </a:ext>
            </a:extLst>
          </p:cNvPr>
          <p:cNvSpPr txBox="1"/>
          <p:nvPr/>
        </p:nvSpPr>
        <p:spPr>
          <a:xfrm>
            <a:off x="1612988" y="2362910"/>
            <a:ext cx="9824507" cy="1815882"/>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latin typeface="Eras Medium ITC" panose="020B0602030504020804" pitchFamily="34" charset="77"/>
              </a:rPr>
              <a:t>What does the Thrall metaphor mean in the “real world” of our work? The Deluge? Transition Week?</a:t>
            </a:r>
            <a:br>
              <a:rPr lang="en-US" sz="2800" dirty="0">
                <a:latin typeface="Eras Medium ITC" panose="020B0602030504020804" pitchFamily="34" charset="77"/>
              </a:rPr>
            </a:br>
            <a:r>
              <a:rPr lang="en-US" sz="2800" dirty="0">
                <a:latin typeface="Eras Medium ITC" panose="020B0602030504020804" pitchFamily="34" charset="77"/>
              </a:rPr>
              <a:t> </a:t>
            </a:r>
          </a:p>
          <a:p>
            <a:pPr marL="457200" lvl="0" indent="-457200">
              <a:buFont typeface="Arial" panose="020B0604020202020204" pitchFamily="34" charset="0"/>
              <a:buChar char="•"/>
            </a:pPr>
            <a:r>
              <a:rPr lang="en-US" sz="2800" dirty="0">
                <a:latin typeface="Eras Medium ITC" panose="020B0602030504020804" pitchFamily="34" charset="77"/>
              </a:rPr>
              <a:t>How do these metaphors translate into the work we do?</a:t>
            </a:r>
          </a:p>
        </p:txBody>
      </p:sp>
    </p:spTree>
    <p:extLst>
      <p:ext uri="{BB962C8B-B14F-4D97-AF65-F5344CB8AC3E}">
        <p14:creationId xmlns:p14="http://schemas.microsoft.com/office/powerpoint/2010/main" val="2053464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13BAF994-7555-314A-8402-1C6737694D38}"/>
              </a:ext>
            </a:extLst>
          </p:cNvPr>
          <p:cNvSpPr>
            <a:spLocks noGrp="1"/>
          </p:cNvSpPr>
          <p:nvPr>
            <p:ph type="body" idx="16"/>
          </p:nvPr>
        </p:nvSpPr>
        <p:spPr/>
        <p:txBody>
          <a:bodyPr/>
          <a:lstStyle/>
          <a:p>
            <a:endParaRPr lang="en-US"/>
          </a:p>
        </p:txBody>
      </p:sp>
      <p:sp>
        <p:nvSpPr>
          <p:cNvPr id="5" name="Title 4">
            <a:extLst>
              <a:ext uri="{FF2B5EF4-FFF2-40B4-BE49-F238E27FC236}">
                <a16:creationId xmlns:a16="http://schemas.microsoft.com/office/drawing/2014/main" id="{EF0DD802-C3C5-9844-824D-F2DE9B140E75}"/>
              </a:ext>
            </a:extLst>
          </p:cNvPr>
          <p:cNvSpPr>
            <a:spLocks noGrp="1"/>
          </p:cNvSpPr>
          <p:nvPr>
            <p:ph type="title"/>
          </p:nvPr>
        </p:nvSpPr>
        <p:spPr/>
        <p:txBody>
          <a:bodyPr>
            <a:normAutofit/>
          </a:bodyPr>
          <a:lstStyle/>
          <a:p>
            <a:r>
              <a:rPr lang="en-US" dirty="0">
                <a:solidFill>
                  <a:srgbClr val="F08019"/>
                </a:solidFill>
              </a:rPr>
              <a:t>Actions</a:t>
            </a:r>
          </a:p>
        </p:txBody>
      </p:sp>
      <p:sp>
        <p:nvSpPr>
          <p:cNvPr id="4" name="Content Placeholder 3">
            <a:extLst>
              <a:ext uri="{FF2B5EF4-FFF2-40B4-BE49-F238E27FC236}">
                <a16:creationId xmlns:a16="http://schemas.microsoft.com/office/drawing/2014/main" id="{0D8A0E7C-EE59-0D4F-8290-917FF54C1C35}"/>
              </a:ext>
            </a:extLst>
          </p:cNvPr>
          <p:cNvSpPr>
            <a:spLocks noGrp="1"/>
          </p:cNvSpPr>
          <p:nvPr>
            <p:ph idx="1"/>
          </p:nvPr>
        </p:nvSpPr>
        <p:spPr>
          <a:xfrm>
            <a:off x="3316637" y="1460816"/>
            <a:ext cx="8291594" cy="4831495"/>
          </a:xfrm>
        </p:spPr>
        <p:txBody>
          <a:bodyPr>
            <a:normAutofit/>
          </a:bodyPr>
          <a:lstStyle/>
          <a:p>
            <a:r>
              <a:rPr lang="en-US" dirty="0">
                <a:solidFill>
                  <a:srgbClr val="3A8E8A"/>
                </a:solidFill>
                <a:latin typeface="Eras Medium ITC" panose="020B0602030504020804" pitchFamily="34" charset="77"/>
              </a:rPr>
              <a:t>“Have you ever had a time when you wanted to be like everyone else?  When you wanted to hide your differences to fit in?”.</a:t>
            </a:r>
          </a:p>
          <a:p>
            <a:endParaRPr lang="en-US" dirty="0">
              <a:solidFill>
                <a:srgbClr val="3A8E8A"/>
              </a:solidFill>
              <a:latin typeface="Eras Medium ITC" panose="020B0602030504020804" pitchFamily="34" charset="77"/>
            </a:endParaRPr>
          </a:p>
          <a:p>
            <a:r>
              <a:rPr lang="en-US" dirty="0">
                <a:solidFill>
                  <a:srgbClr val="F08019"/>
                </a:solidFill>
                <a:latin typeface="Eras Medium ITC" panose="020B0602030504020804" pitchFamily="34" charset="77"/>
              </a:rPr>
              <a:t>“I wanted to be like everyone else when __________________”.</a:t>
            </a:r>
          </a:p>
          <a:p>
            <a:endParaRPr lang="en-US" dirty="0">
              <a:solidFill>
                <a:srgbClr val="3A8E8A"/>
              </a:solidFill>
              <a:latin typeface="Eras Medium ITC" panose="020B0602030504020804" pitchFamily="34" charset="77"/>
            </a:endParaRPr>
          </a:p>
          <a:p>
            <a:r>
              <a:rPr lang="en-US" dirty="0">
                <a:solidFill>
                  <a:srgbClr val="3A8E8A"/>
                </a:solidFill>
                <a:latin typeface="Eras Medium ITC" panose="020B0602030504020804" pitchFamily="34" charset="77"/>
              </a:rPr>
              <a:t>“I felt different because ______________”.</a:t>
            </a:r>
          </a:p>
        </p:txBody>
      </p:sp>
      <p:sp>
        <p:nvSpPr>
          <p:cNvPr id="3" name="Slide Number Placeholder 2">
            <a:extLst>
              <a:ext uri="{FF2B5EF4-FFF2-40B4-BE49-F238E27FC236}">
                <a16:creationId xmlns:a16="http://schemas.microsoft.com/office/drawing/2014/main" id="{C2E290AA-4BCD-0443-B66F-57704096EA6F}"/>
              </a:ext>
            </a:extLst>
          </p:cNvPr>
          <p:cNvSpPr>
            <a:spLocks noGrp="1"/>
          </p:cNvSpPr>
          <p:nvPr>
            <p:ph type="sldNum" sz="quarter" idx="4"/>
          </p:nvPr>
        </p:nvSpPr>
        <p:spPr/>
        <p:txBody>
          <a:bodyPr/>
          <a:lstStyle/>
          <a:p>
            <a:fld id="{ECF30DB1-25A6-F34C-9DC4-5EAE2DCC7563}" type="slidenum">
              <a:rPr lang="en-US" smtClean="0"/>
              <a:pPr/>
              <a:t>12</a:t>
            </a:fld>
            <a:endParaRPr lang="en-US" dirty="0"/>
          </a:p>
        </p:txBody>
      </p:sp>
      <p:pic>
        <p:nvPicPr>
          <p:cNvPr id="12" name="Picture 2">
            <a:extLst>
              <a:ext uri="{FF2B5EF4-FFF2-40B4-BE49-F238E27FC236}">
                <a16:creationId xmlns:a16="http://schemas.microsoft.com/office/drawing/2014/main" id="{930B51BE-7682-9F41-A87C-9C142B8396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880"/>
          <a:stretch/>
        </p:blipFill>
        <p:spPr bwMode="auto">
          <a:xfrm>
            <a:off x="-2585718" y="2842502"/>
            <a:ext cx="1704097"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DA3071FB-D82F-6643-9E2A-43C62BF931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127"/>
          <a:stretch/>
        </p:blipFill>
        <p:spPr bwMode="auto">
          <a:xfrm>
            <a:off x="-2585718" y="3001600"/>
            <a:ext cx="1520255"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863537CA-2884-4945-A522-A9471CE45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382" y="3686227"/>
            <a:ext cx="1495498"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442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A3F4B4-20C7-5149-9E77-E0AF8F9CD022}"/>
              </a:ext>
            </a:extLst>
          </p:cNvPr>
          <p:cNvSpPr>
            <a:spLocks noGrp="1"/>
          </p:cNvSpPr>
          <p:nvPr>
            <p:ph type="body" idx="16"/>
          </p:nvPr>
        </p:nvSpPr>
        <p:spPr/>
        <p:txBody>
          <a:bodyPr/>
          <a:lstStyle/>
          <a:p>
            <a:endParaRPr lang="en-US"/>
          </a:p>
        </p:txBody>
      </p:sp>
      <p:sp>
        <p:nvSpPr>
          <p:cNvPr id="3" name="Title 2">
            <a:extLst>
              <a:ext uri="{FF2B5EF4-FFF2-40B4-BE49-F238E27FC236}">
                <a16:creationId xmlns:a16="http://schemas.microsoft.com/office/drawing/2014/main" id="{3139A084-09D3-354F-8AAF-AB8BF345754E}"/>
              </a:ext>
            </a:extLst>
          </p:cNvPr>
          <p:cNvSpPr>
            <a:spLocks noGrp="1"/>
          </p:cNvSpPr>
          <p:nvPr>
            <p:ph type="title"/>
          </p:nvPr>
        </p:nvSpPr>
        <p:spPr>
          <a:xfrm>
            <a:off x="1182029" y="365125"/>
            <a:ext cx="5093265" cy="755015"/>
          </a:xfrm>
        </p:spPr>
        <p:txBody>
          <a:bodyPr/>
          <a:lstStyle/>
          <a:p>
            <a:pPr algn="ctr"/>
            <a:r>
              <a:rPr lang="en-US" dirty="0"/>
              <a:t>BONUS</a:t>
            </a:r>
          </a:p>
        </p:txBody>
      </p:sp>
      <p:sp>
        <p:nvSpPr>
          <p:cNvPr id="4" name="Content Placeholder 3">
            <a:extLst>
              <a:ext uri="{FF2B5EF4-FFF2-40B4-BE49-F238E27FC236}">
                <a16:creationId xmlns:a16="http://schemas.microsoft.com/office/drawing/2014/main" id="{E2CF12AB-5163-4548-9244-97ED49DE6488}"/>
              </a:ext>
            </a:extLst>
          </p:cNvPr>
          <p:cNvSpPr>
            <a:spLocks noGrp="1"/>
          </p:cNvSpPr>
          <p:nvPr>
            <p:ph idx="1"/>
          </p:nvPr>
        </p:nvSpPr>
        <p:spPr>
          <a:xfrm>
            <a:off x="334537" y="1120140"/>
            <a:ext cx="7266690" cy="5372735"/>
          </a:xfrm>
        </p:spPr>
        <p:txBody>
          <a:bodyPr>
            <a:normAutofit fontScale="85000" lnSpcReduction="10000"/>
          </a:bodyPr>
          <a:lstStyle/>
          <a:p>
            <a:pPr>
              <a:lnSpc>
                <a:spcPct val="120000"/>
              </a:lnSpc>
              <a:spcBef>
                <a:spcPts val="0"/>
              </a:spcBef>
              <a:spcAft>
                <a:spcPts val="2400"/>
              </a:spcAft>
            </a:pPr>
            <a:r>
              <a:rPr lang="en-US" dirty="0">
                <a:solidFill>
                  <a:srgbClr val="3A8E8A"/>
                </a:solidFill>
                <a:latin typeface="Eras Medium ITC" panose="020B0602030504020804" pitchFamily="34" charset="77"/>
              </a:rPr>
              <a:t>Let’s make a connection.  What is the Thrall in the “real world”? What can you connect it to? What evidence do you have from the text? </a:t>
            </a:r>
          </a:p>
          <a:p>
            <a:pPr>
              <a:lnSpc>
                <a:spcPct val="120000"/>
              </a:lnSpc>
              <a:spcBef>
                <a:spcPts val="0"/>
              </a:spcBef>
              <a:spcAft>
                <a:spcPts val="2400"/>
              </a:spcAft>
            </a:pPr>
            <a:r>
              <a:rPr lang="en-US" dirty="0">
                <a:solidFill>
                  <a:srgbClr val="F08019"/>
                </a:solidFill>
                <a:latin typeface="Eras Medium ITC" panose="020B0602030504020804" pitchFamily="34" charset="77"/>
              </a:rPr>
              <a:t>Based on the reaction of others, is being Orange a good thing? Is it “normal”? </a:t>
            </a:r>
          </a:p>
          <a:p>
            <a:pPr>
              <a:lnSpc>
                <a:spcPct val="120000"/>
              </a:lnSpc>
              <a:spcBef>
                <a:spcPts val="0"/>
              </a:spcBef>
              <a:spcAft>
                <a:spcPts val="2400"/>
              </a:spcAft>
            </a:pPr>
            <a:r>
              <a:rPr lang="en-US" dirty="0">
                <a:solidFill>
                  <a:srgbClr val="3A8E8A"/>
                </a:solidFill>
                <a:latin typeface="Eras Medium ITC" panose="020B0602030504020804" pitchFamily="34" charset="77"/>
              </a:rPr>
              <a:t>What is Spark's immediate solution to his “problem”?</a:t>
            </a:r>
          </a:p>
          <a:p>
            <a:pPr>
              <a:lnSpc>
                <a:spcPct val="120000"/>
              </a:lnSpc>
              <a:spcBef>
                <a:spcPts val="0"/>
              </a:spcBef>
              <a:spcAft>
                <a:spcPts val="2400"/>
              </a:spcAft>
            </a:pPr>
            <a:r>
              <a:rPr lang="en-US" dirty="0">
                <a:solidFill>
                  <a:srgbClr val="F08019"/>
                </a:solidFill>
                <a:latin typeface="Eras Medium ITC" panose="020B0602030504020804" pitchFamily="34" charset="77"/>
              </a:rPr>
              <a:t>Why do the other frogs seem scared about Spark being Orange? What is the real threat? </a:t>
            </a:r>
          </a:p>
          <a:p>
            <a:pPr>
              <a:lnSpc>
                <a:spcPct val="120000"/>
              </a:lnSpc>
              <a:spcBef>
                <a:spcPts val="0"/>
              </a:spcBef>
              <a:spcAft>
                <a:spcPts val="2400"/>
              </a:spcAft>
            </a:pPr>
            <a:r>
              <a:rPr lang="en-US" dirty="0">
                <a:solidFill>
                  <a:srgbClr val="3A8E8A"/>
                </a:solidFill>
                <a:latin typeface="Eras Medium ITC" panose="020B0602030504020804" pitchFamily="34" charset="77"/>
              </a:rPr>
              <a:t>Have you ever had to make a choice about being positive? </a:t>
            </a:r>
          </a:p>
        </p:txBody>
      </p:sp>
      <p:sp>
        <p:nvSpPr>
          <p:cNvPr id="5" name="Slide Number Placeholder 4">
            <a:extLst>
              <a:ext uri="{FF2B5EF4-FFF2-40B4-BE49-F238E27FC236}">
                <a16:creationId xmlns:a16="http://schemas.microsoft.com/office/drawing/2014/main" id="{E221F4A6-0496-AB49-9A70-E52984F306D3}"/>
              </a:ext>
            </a:extLst>
          </p:cNvPr>
          <p:cNvSpPr>
            <a:spLocks noGrp="1"/>
          </p:cNvSpPr>
          <p:nvPr>
            <p:ph type="sldNum" sz="quarter" idx="4"/>
          </p:nvPr>
        </p:nvSpPr>
        <p:spPr/>
        <p:txBody>
          <a:bodyPr/>
          <a:lstStyle/>
          <a:p>
            <a:fld id="{ECF30DB1-25A6-F34C-9DC4-5EAE2DCC7563}" type="slidenum">
              <a:rPr lang="en-US" smtClean="0"/>
              <a:pPr/>
              <a:t>13</a:t>
            </a:fld>
            <a:endParaRPr lang="en-US" dirty="0"/>
          </a:p>
        </p:txBody>
      </p:sp>
      <p:pic>
        <p:nvPicPr>
          <p:cNvPr id="6" name="Picture 5">
            <a:extLst>
              <a:ext uri="{FF2B5EF4-FFF2-40B4-BE49-F238E27FC236}">
                <a16:creationId xmlns:a16="http://schemas.microsoft.com/office/drawing/2014/main" id="{387D6933-A209-C148-983C-7EE7F70EB75E}"/>
              </a:ext>
            </a:extLst>
          </p:cNvPr>
          <p:cNvPicPr>
            <a:picLocks noChangeAspect="1"/>
          </p:cNvPicPr>
          <p:nvPr/>
        </p:nvPicPr>
        <p:blipFill>
          <a:blip r:embed="rId3"/>
          <a:stretch>
            <a:fillRect/>
          </a:stretch>
        </p:blipFill>
        <p:spPr>
          <a:xfrm>
            <a:off x="8575728" y="3687310"/>
            <a:ext cx="3240257" cy="2052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3421B37B-F06F-444D-A4A5-8FE6409315CF}"/>
              </a:ext>
            </a:extLst>
          </p:cNvPr>
          <p:cNvPicPr>
            <a:picLocks noChangeAspect="1"/>
          </p:cNvPicPr>
          <p:nvPr/>
        </p:nvPicPr>
        <p:blipFill>
          <a:blip r:embed="rId4"/>
          <a:stretch>
            <a:fillRect/>
          </a:stretch>
        </p:blipFill>
        <p:spPr>
          <a:xfrm>
            <a:off x="8306337" y="879725"/>
            <a:ext cx="3468209" cy="2052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1001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13BAF994-7555-314A-8402-1C6737694D38}"/>
              </a:ext>
            </a:extLst>
          </p:cNvPr>
          <p:cNvSpPr>
            <a:spLocks noGrp="1"/>
          </p:cNvSpPr>
          <p:nvPr>
            <p:ph type="body" idx="16"/>
          </p:nvPr>
        </p:nvSpPr>
        <p:spPr/>
        <p:txBody>
          <a:bodyPr/>
          <a:lstStyle/>
          <a:p>
            <a:endParaRPr lang="en-US"/>
          </a:p>
        </p:txBody>
      </p:sp>
      <p:sp>
        <p:nvSpPr>
          <p:cNvPr id="5" name="Title 4">
            <a:extLst>
              <a:ext uri="{FF2B5EF4-FFF2-40B4-BE49-F238E27FC236}">
                <a16:creationId xmlns:a16="http://schemas.microsoft.com/office/drawing/2014/main" id="{EF0DD802-C3C5-9844-824D-F2DE9B140E75}"/>
              </a:ext>
            </a:extLst>
          </p:cNvPr>
          <p:cNvSpPr>
            <a:spLocks noGrp="1"/>
          </p:cNvSpPr>
          <p:nvPr>
            <p:ph type="title"/>
          </p:nvPr>
        </p:nvSpPr>
        <p:spPr/>
        <p:txBody>
          <a:bodyPr>
            <a:normAutofit/>
          </a:bodyPr>
          <a:lstStyle/>
          <a:p>
            <a:r>
              <a:rPr lang="en-US" dirty="0">
                <a:solidFill>
                  <a:srgbClr val="F08019"/>
                </a:solidFill>
              </a:rPr>
              <a:t>Weekly To-Dos</a:t>
            </a:r>
          </a:p>
        </p:txBody>
      </p:sp>
      <p:sp>
        <p:nvSpPr>
          <p:cNvPr id="4" name="Content Placeholder 3">
            <a:extLst>
              <a:ext uri="{FF2B5EF4-FFF2-40B4-BE49-F238E27FC236}">
                <a16:creationId xmlns:a16="http://schemas.microsoft.com/office/drawing/2014/main" id="{0D8A0E7C-EE59-0D4F-8290-917FF54C1C35}"/>
              </a:ext>
            </a:extLst>
          </p:cNvPr>
          <p:cNvSpPr>
            <a:spLocks noGrp="1"/>
          </p:cNvSpPr>
          <p:nvPr>
            <p:ph idx="1"/>
          </p:nvPr>
        </p:nvSpPr>
        <p:spPr>
          <a:xfrm>
            <a:off x="3316637" y="1460816"/>
            <a:ext cx="8291594" cy="4831495"/>
          </a:xfrm>
        </p:spPr>
        <p:txBody>
          <a:bodyPr>
            <a:normAutofit/>
          </a:bodyPr>
          <a:lstStyle/>
          <a:p>
            <a:pPr lvl="0"/>
            <a:r>
              <a:rPr lang="en-US" b="0" dirty="0">
                <a:solidFill>
                  <a:schemeClr val="tx1"/>
                </a:solidFill>
                <a:latin typeface="Eras Medium ITC" panose="020B0602030504020804" pitchFamily="34" charset="77"/>
              </a:rPr>
              <a:t>G</a:t>
            </a:r>
            <a:r>
              <a:rPr lang="en-US" sz="3200" b="0" dirty="0">
                <a:solidFill>
                  <a:schemeClr val="tx1"/>
                </a:solidFill>
                <a:latin typeface="Eras Medium ITC" panose="020B0602030504020804" pitchFamily="34" charset="77"/>
              </a:rPr>
              <a:t>iven the lessons that we’ve discussed today, what can you commit to doing immediately that will create a positive impact for people at work this week?  Let’s hear your ideas and plans to commit.</a:t>
            </a:r>
          </a:p>
          <a:p>
            <a:pPr lvl="0"/>
            <a:endParaRPr lang="en-US" sz="3200" b="0" dirty="0">
              <a:solidFill>
                <a:schemeClr val="tx1"/>
              </a:solidFill>
              <a:latin typeface="Eras Medium ITC" panose="020B0602030504020804" pitchFamily="34" charset="77"/>
            </a:endParaRPr>
          </a:p>
          <a:p>
            <a:pPr lvl="0"/>
            <a:r>
              <a:rPr lang="en-US" sz="3200" b="0" dirty="0">
                <a:solidFill>
                  <a:schemeClr val="tx1"/>
                </a:solidFill>
                <a:latin typeface="Eras Medium ITC" panose="020B0602030504020804" pitchFamily="34" charset="77"/>
              </a:rPr>
              <a:t>Please re-read chapters 3 &amp; 4 before our next session.</a:t>
            </a:r>
          </a:p>
          <a:p>
            <a:br>
              <a:rPr lang="en-US" dirty="0"/>
            </a:br>
            <a:endParaRPr lang="en-US" dirty="0">
              <a:solidFill>
                <a:srgbClr val="3A8E8A"/>
              </a:solidFill>
              <a:latin typeface="Eras Medium ITC" panose="020B0602030504020804" pitchFamily="34" charset="77"/>
            </a:endParaRPr>
          </a:p>
        </p:txBody>
      </p:sp>
      <p:sp>
        <p:nvSpPr>
          <p:cNvPr id="3" name="Slide Number Placeholder 2">
            <a:extLst>
              <a:ext uri="{FF2B5EF4-FFF2-40B4-BE49-F238E27FC236}">
                <a16:creationId xmlns:a16="http://schemas.microsoft.com/office/drawing/2014/main" id="{C2E290AA-4BCD-0443-B66F-57704096EA6F}"/>
              </a:ext>
            </a:extLst>
          </p:cNvPr>
          <p:cNvSpPr>
            <a:spLocks noGrp="1"/>
          </p:cNvSpPr>
          <p:nvPr>
            <p:ph type="sldNum" sz="quarter" idx="4"/>
          </p:nvPr>
        </p:nvSpPr>
        <p:spPr/>
        <p:txBody>
          <a:bodyPr/>
          <a:lstStyle/>
          <a:p>
            <a:fld id="{ECF30DB1-25A6-F34C-9DC4-5EAE2DCC7563}" type="slidenum">
              <a:rPr lang="en-US" smtClean="0"/>
              <a:pPr/>
              <a:t>14</a:t>
            </a:fld>
            <a:endParaRPr lang="en-US" dirty="0"/>
          </a:p>
        </p:txBody>
      </p:sp>
      <p:pic>
        <p:nvPicPr>
          <p:cNvPr id="12" name="Picture 2">
            <a:extLst>
              <a:ext uri="{FF2B5EF4-FFF2-40B4-BE49-F238E27FC236}">
                <a16:creationId xmlns:a16="http://schemas.microsoft.com/office/drawing/2014/main" id="{930B51BE-7682-9F41-A87C-9C142B8396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880"/>
          <a:stretch/>
        </p:blipFill>
        <p:spPr bwMode="auto">
          <a:xfrm>
            <a:off x="-2585718" y="2842502"/>
            <a:ext cx="1704097"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DA3071FB-D82F-6643-9E2A-43C62BF931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127"/>
          <a:stretch/>
        </p:blipFill>
        <p:spPr bwMode="auto">
          <a:xfrm>
            <a:off x="-2585718" y="3001600"/>
            <a:ext cx="1520255"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863537CA-2884-4945-A522-A9471CE45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382" y="3686227"/>
            <a:ext cx="1495498"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523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58E742-D3E2-9844-A8FA-D561FC030BF0}"/>
              </a:ext>
            </a:extLst>
          </p:cNvPr>
          <p:cNvSpPr>
            <a:spLocks noGrp="1"/>
          </p:cNvSpPr>
          <p:nvPr>
            <p:ph type="body" idx="16"/>
          </p:nvPr>
        </p:nvSpPr>
        <p:spPr/>
        <p:txBody>
          <a:bodyPr/>
          <a:lstStyle/>
          <a:p>
            <a:endParaRPr lang="en-US"/>
          </a:p>
        </p:txBody>
      </p:sp>
      <p:sp>
        <p:nvSpPr>
          <p:cNvPr id="3" name="Slide Number Placeholder 2">
            <a:extLst>
              <a:ext uri="{FF2B5EF4-FFF2-40B4-BE49-F238E27FC236}">
                <a16:creationId xmlns:a16="http://schemas.microsoft.com/office/drawing/2014/main" id="{4BDCCC6B-0B73-BD48-ACD6-0E551524C770}"/>
              </a:ext>
            </a:extLst>
          </p:cNvPr>
          <p:cNvSpPr>
            <a:spLocks noGrp="1"/>
          </p:cNvSpPr>
          <p:nvPr>
            <p:ph type="sldNum" sz="quarter" idx="4"/>
          </p:nvPr>
        </p:nvSpPr>
        <p:spPr/>
        <p:txBody>
          <a:bodyPr/>
          <a:lstStyle/>
          <a:p>
            <a:fld id="{ECF30DB1-25A6-F34C-9DC4-5EAE2DCC7563}" type="slidenum">
              <a:rPr lang="en-US" smtClean="0"/>
              <a:pPr/>
              <a:t>2</a:t>
            </a:fld>
            <a:endParaRPr lang="en-US" dirty="0"/>
          </a:p>
        </p:txBody>
      </p:sp>
      <p:sp>
        <p:nvSpPr>
          <p:cNvPr id="4" name="Content Placeholder 3">
            <a:extLst>
              <a:ext uri="{FF2B5EF4-FFF2-40B4-BE49-F238E27FC236}">
                <a16:creationId xmlns:a16="http://schemas.microsoft.com/office/drawing/2014/main" id="{38EC9164-5423-5643-B438-BBB174E264A2}"/>
              </a:ext>
            </a:extLst>
          </p:cNvPr>
          <p:cNvSpPr>
            <a:spLocks noGrp="1"/>
          </p:cNvSpPr>
          <p:nvPr>
            <p:ph idx="1"/>
          </p:nvPr>
        </p:nvSpPr>
        <p:spPr/>
        <p:txBody>
          <a:bodyPr/>
          <a:lstStyle/>
          <a:p>
            <a:r>
              <a:rPr lang="en-US" dirty="0"/>
              <a:t>Week One</a:t>
            </a:r>
          </a:p>
        </p:txBody>
      </p:sp>
    </p:spTree>
    <p:custDataLst>
      <p:tags r:id="rId1"/>
    </p:custDataLst>
    <p:extLst>
      <p:ext uri="{BB962C8B-B14F-4D97-AF65-F5344CB8AC3E}">
        <p14:creationId xmlns:p14="http://schemas.microsoft.com/office/powerpoint/2010/main" val="436584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2F05D-B0A8-9E4E-96F0-8CAA0EF6CDE8}"/>
              </a:ext>
            </a:extLst>
          </p:cNvPr>
          <p:cNvSpPr>
            <a:spLocks noGrp="1"/>
          </p:cNvSpPr>
          <p:nvPr>
            <p:ph type="body" idx="16"/>
          </p:nvPr>
        </p:nvSpPr>
        <p:spPr/>
        <p:txBody>
          <a:bodyPr/>
          <a:lstStyle/>
          <a:p>
            <a:endParaRPr lang="en-US"/>
          </a:p>
        </p:txBody>
      </p:sp>
      <p:sp>
        <p:nvSpPr>
          <p:cNvPr id="3" name="Slide Number Placeholder 2">
            <a:extLst>
              <a:ext uri="{FF2B5EF4-FFF2-40B4-BE49-F238E27FC236}">
                <a16:creationId xmlns:a16="http://schemas.microsoft.com/office/drawing/2014/main" id="{C2E290AA-4BCD-0443-B66F-57704096EA6F}"/>
              </a:ext>
            </a:extLst>
          </p:cNvPr>
          <p:cNvSpPr>
            <a:spLocks noGrp="1"/>
          </p:cNvSpPr>
          <p:nvPr>
            <p:ph type="sldNum" sz="quarter" idx="4"/>
          </p:nvPr>
        </p:nvSpPr>
        <p:spPr/>
        <p:txBody>
          <a:bodyPr/>
          <a:lstStyle/>
          <a:p>
            <a:fld id="{ECF30DB1-25A6-F34C-9DC4-5EAE2DCC7563}" type="slidenum">
              <a:rPr lang="en-US" smtClean="0"/>
              <a:pPr/>
              <a:t>3</a:t>
            </a:fld>
            <a:endParaRPr lang="en-US" dirty="0"/>
          </a:p>
        </p:txBody>
      </p:sp>
      <p:pic>
        <p:nvPicPr>
          <p:cNvPr id="9" name="Picture 8">
            <a:extLst>
              <a:ext uri="{FF2B5EF4-FFF2-40B4-BE49-F238E27FC236}">
                <a16:creationId xmlns:a16="http://schemas.microsoft.com/office/drawing/2014/main" id="{0EB13BEB-E16A-E046-AA12-1884D9A5C12B}"/>
              </a:ext>
            </a:extLst>
          </p:cNvPr>
          <p:cNvPicPr>
            <a:picLocks noChangeAspect="1"/>
          </p:cNvPicPr>
          <p:nvPr/>
        </p:nvPicPr>
        <p:blipFill>
          <a:blip r:embed="rId3"/>
          <a:stretch>
            <a:fillRect/>
          </a:stretch>
        </p:blipFill>
        <p:spPr>
          <a:xfrm>
            <a:off x="4015418" y="1"/>
            <a:ext cx="1942146" cy="6858000"/>
          </a:xfrm>
          <a:prstGeom prst="rect">
            <a:avLst/>
          </a:prstGeom>
        </p:spPr>
      </p:pic>
      <p:pic>
        <p:nvPicPr>
          <p:cNvPr id="14" name="Picture 13" descr="Logo&#10;&#10;Description automatically generated">
            <a:extLst>
              <a:ext uri="{FF2B5EF4-FFF2-40B4-BE49-F238E27FC236}">
                <a16:creationId xmlns:a16="http://schemas.microsoft.com/office/drawing/2014/main" id="{D91AE97B-927D-B546-BAC1-F68E3BFD3189}"/>
              </a:ext>
            </a:extLst>
          </p:cNvPr>
          <p:cNvPicPr>
            <a:picLocks noChangeAspect="1"/>
          </p:cNvPicPr>
          <p:nvPr/>
        </p:nvPicPr>
        <p:blipFill>
          <a:blip r:embed="rId4"/>
          <a:stretch>
            <a:fillRect/>
          </a:stretch>
        </p:blipFill>
        <p:spPr>
          <a:xfrm>
            <a:off x="595442" y="1292532"/>
            <a:ext cx="2835306" cy="1600200"/>
          </a:xfrm>
          <a:prstGeom prst="rect">
            <a:avLst/>
          </a:prstGeom>
        </p:spPr>
      </p:pic>
      <p:sp>
        <p:nvSpPr>
          <p:cNvPr id="15" name="TextBox 14">
            <a:extLst>
              <a:ext uri="{FF2B5EF4-FFF2-40B4-BE49-F238E27FC236}">
                <a16:creationId xmlns:a16="http://schemas.microsoft.com/office/drawing/2014/main" id="{6F2EDA2F-8C2E-7740-A3A7-143CD6DCD8AE}"/>
              </a:ext>
            </a:extLst>
          </p:cNvPr>
          <p:cNvSpPr txBox="1"/>
          <p:nvPr/>
        </p:nvSpPr>
        <p:spPr>
          <a:xfrm>
            <a:off x="320335" y="3683291"/>
            <a:ext cx="3402748" cy="1261884"/>
          </a:xfrm>
          <a:prstGeom prst="rect">
            <a:avLst/>
          </a:prstGeom>
          <a:noFill/>
        </p:spPr>
        <p:txBody>
          <a:bodyPr wrap="square" rtlCol="0">
            <a:spAutoFit/>
          </a:bodyPr>
          <a:lstStyle/>
          <a:p>
            <a:pPr algn="ctr"/>
            <a:r>
              <a:rPr lang="en-US" sz="4400" dirty="0">
                <a:solidFill>
                  <a:schemeClr val="bg1"/>
                </a:solidFill>
                <a:latin typeface="Eras Bold ITC" panose="020B0907030504020204" pitchFamily="34" charset="0"/>
              </a:rPr>
              <a:t>Pre-Work</a:t>
            </a:r>
          </a:p>
          <a:p>
            <a:pPr algn="ctr"/>
            <a:r>
              <a:rPr lang="en-US" sz="3200" dirty="0">
                <a:solidFill>
                  <a:schemeClr val="bg1"/>
                </a:solidFill>
                <a:latin typeface="Eras Bold ITC" panose="020B0907030504020204" pitchFamily="34" charset="0"/>
              </a:rPr>
              <a:t>Expectations</a:t>
            </a:r>
          </a:p>
        </p:txBody>
      </p:sp>
      <p:sp>
        <p:nvSpPr>
          <p:cNvPr id="17" name="TextBox 16">
            <a:extLst>
              <a:ext uri="{FF2B5EF4-FFF2-40B4-BE49-F238E27FC236}">
                <a16:creationId xmlns:a16="http://schemas.microsoft.com/office/drawing/2014/main" id="{0AD89D76-3C03-4A4D-8A0F-694EAD147AB5}"/>
              </a:ext>
            </a:extLst>
          </p:cNvPr>
          <p:cNvSpPr txBox="1"/>
          <p:nvPr/>
        </p:nvSpPr>
        <p:spPr>
          <a:xfrm>
            <a:off x="4564072" y="2028616"/>
            <a:ext cx="6973246" cy="2800767"/>
          </a:xfrm>
          <a:prstGeom prst="rect">
            <a:avLst/>
          </a:prstGeom>
          <a:noFill/>
        </p:spPr>
        <p:txBody>
          <a:bodyPr wrap="square" rtlCol="0">
            <a:spAutoFit/>
          </a:bodyPr>
          <a:lstStyle/>
          <a:p>
            <a:pPr algn="ctr"/>
            <a:endParaRPr lang="en-US" sz="2800" dirty="0">
              <a:solidFill>
                <a:srgbClr val="6A80B2"/>
              </a:solidFill>
              <a:latin typeface="Eras Medium ITC" panose="020B0602030504020804" pitchFamily="34" charset="77"/>
            </a:endParaRPr>
          </a:p>
          <a:p>
            <a:pPr algn="ctr"/>
            <a:r>
              <a:rPr lang="en-US" sz="4000" b="1" dirty="0">
                <a:solidFill>
                  <a:schemeClr val="accent2"/>
                </a:solidFill>
                <a:latin typeface="Eras Medium ITC" panose="020B0602030504020804" pitchFamily="34" charset="77"/>
              </a:rPr>
              <a:t>You should’ve re-read Chapters 1 &amp; 2 of The Orange Frog parable.</a:t>
            </a:r>
            <a:endParaRPr lang="en-US" sz="2800" b="1" dirty="0">
              <a:solidFill>
                <a:schemeClr val="accent2"/>
              </a:solidFill>
              <a:latin typeface="Eras Medium ITC" panose="020B0602030504020804" pitchFamily="34" charset="77"/>
            </a:endParaRPr>
          </a:p>
          <a:p>
            <a:pPr algn="ctr"/>
            <a:endParaRPr lang="en-US" sz="2800" dirty="0">
              <a:latin typeface="Eras Medium ITC" panose="020B0602030504020804" pitchFamily="34" charset="77"/>
            </a:endParaRPr>
          </a:p>
        </p:txBody>
      </p:sp>
    </p:spTree>
    <p:extLst>
      <p:ext uri="{BB962C8B-B14F-4D97-AF65-F5344CB8AC3E}">
        <p14:creationId xmlns:p14="http://schemas.microsoft.com/office/powerpoint/2010/main" val="1459350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F05965-028A-474B-9311-81921F3F03BE}"/>
              </a:ext>
            </a:extLst>
          </p:cNvPr>
          <p:cNvSpPr>
            <a:spLocks noGrp="1"/>
          </p:cNvSpPr>
          <p:nvPr>
            <p:ph type="body" idx="16"/>
          </p:nvPr>
        </p:nvSpPr>
        <p:spPr/>
        <p:txBody>
          <a:bodyPr/>
          <a:lstStyle/>
          <a:p>
            <a:r>
              <a:rPr lang="en-US" dirty="0"/>
              <a:t>P 1</a:t>
            </a:r>
          </a:p>
        </p:txBody>
      </p:sp>
      <p:sp>
        <p:nvSpPr>
          <p:cNvPr id="3" name="Title 2">
            <a:extLst>
              <a:ext uri="{FF2B5EF4-FFF2-40B4-BE49-F238E27FC236}">
                <a16:creationId xmlns:a16="http://schemas.microsoft.com/office/drawing/2014/main" id="{549002B4-9B88-364D-91CA-B725C88A8C12}"/>
              </a:ext>
            </a:extLst>
          </p:cNvPr>
          <p:cNvSpPr>
            <a:spLocks noGrp="1"/>
          </p:cNvSpPr>
          <p:nvPr>
            <p:ph type="title"/>
          </p:nvPr>
        </p:nvSpPr>
        <p:spPr>
          <a:xfrm>
            <a:off x="4671057" y="365125"/>
            <a:ext cx="6482667" cy="755015"/>
          </a:xfrm>
        </p:spPr>
        <p:txBody>
          <a:bodyPr>
            <a:normAutofit/>
          </a:bodyPr>
          <a:lstStyle/>
          <a:p>
            <a:r>
              <a:rPr lang="en-US" dirty="0"/>
              <a:t>The Orange Frog</a:t>
            </a:r>
          </a:p>
        </p:txBody>
      </p:sp>
      <p:sp>
        <p:nvSpPr>
          <p:cNvPr id="4" name="Content Placeholder 3">
            <a:extLst>
              <a:ext uri="{FF2B5EF4-FFF2-40B4-BE49-F238E27FC236}">
                <a16:creationId xmlns:a16="http://schemas.microsoft.com/office/drawing/2014/main" id="{9898F83D-6E81-B549-8593-5967BE1A67E1}"/>
              </a:ext>
            </a:extLst>
          </p:cNvPr>
          <p:cNvSpPr>
            <a:spLocks noGrp="1"/>
          </p:cNvSpPr>
          <p:nvPr>
            <p:ph idx="1"/>
          </p:nvPr>
        </p:nvSpPr>
        <p:spPr>
          <a:xfrm>
            <a:off x="4671057" y="1608735"/>
            <a:ext cx="7266804" cy="4482783"/>
          </a:xfrm>
        </p:spPr>
        <p:txBody>
          <a:bodyPr>
            <a:normAutofit/>
          </a:bodyPr>
          <a:lstStyle/>
          <a:p>
            <a:r>
              <a:rPr lang="en-US" dirty="0">
                <a:solidFill>
                  <a:srgbClr val="F08019"/>
                </a:solidFill>
              </a:rPr>
              <a:t>Learning Objective: “Each participant…”</a:t>
            </a:r>
          </a:p>
          <a:p>
            <a:r>
              <a:rPr lang="en-US" dirty="0">
                <a:solidFill>
                  <a:srgbClr val="F08019"/>
                </a:solidFill>
              </a:rPr>
              <a:t>  </a:t>
            </a:r>
            <a:endParaRPr lang="en-US" u="sng" dirty="0">
              <a:solidFill>
                <a:srgbClr val="3A8E8A"/>
              </a:solidFill>
            </a:endParaRPr>
          </a:p>
          <a:p>
            <a:r>
              <a:rPr lang="en-US" u="sng" dirty="0">
                <a:solidFill>
                  <a:srgbClr val="3A8E8A"/>
                </a:solidFill>
              </a:rPr>
              <a:t>Can</a:t>
            </a:r>
            <a:r>
              <a:rPr lang="en-US" dirty="0">
                <a:solidFill>
                  <a:srgbClr val="3A8E8A"/>
                </a:solidFill>
              </a:rPr>
              <a:t> </a:t>
            </a:r>
            <a:r>
              <a:rPr lang="en-US" b="0" dirty="0">
                <a:solidFill>
                  <a:srgbClr val="000000"/>
                </a:solidFill>
                <a:latin typeface="Eras Medium ITC" panose="020B0602030504020804" pitchFamily="34" charset="77"/>
              </a:rPr>
              <a:t>read the Orange Frog Parable. </a:t>
            </a:r>
          </a:p>
          <a:p>
            <a:endParaRPr lang="en-US" b="0" dirty="0">
              <a:latin typeface="Eras Medium ITC" panose="020B0602030504020804" pitchFamily="34" charset="77"/>
            </a:endParaRPr>
          </a:p>
          <a:p>
            <a:r>
              <a:rPr lang="en-US" u="sng" dirty="0">
                <a:solidFill>
                  <a:srgbClr val="3A8E8A"/>
                </a:solidFill>
              </a:rPr>
              <a:t>Will</a:t>
            </a:r>
            <a:r>
              <a:rPr lang="en-US" dirty="0">
                <a:solidFill>
                  <a:srgbClr val="3A8E8A"/>
                </a:solidFill>
              </a:rPr>
              <a:t> </a:t>
            </a:r>
            <a:r>
              <a:rPr lang="en-US" b="0" dirty="0">
                <a:solidFill>
                  <a:srgbClr val="000000"/>
                </a:solidFill>
                <a:latin typeface="Eras Medium ITC" panose="020B0602030504020804" pitchFamily="34" charset="77"/>
              </a:rPr>
              <a:t>discuss the central theme of the Orange Frog and will discover connections for my everyday life</a:t>
            </a:r>
            <a:r>
              <a:rPr lang="en-US" sz="3200" b="0" dirty="0">
                <a:solidFill>
                  <a:srgbClr val="000000"/>
                </a:solidFill>
                <a:latin typeface="Eras Medium ITC" panose="020B0602030504020804" pitchFamily="34" charset="77"/>
              </a:rPr>
              <a:t>.</a:t>
            </a:r>
          </a:p>
          <a:p>
            <a:endParaRPr lang="en-US" dirty="0"/>
          </a:p>
        </p:txBody>
      </p:sp>
      <p:sp>
        <p:nvSpPr>
          <p:cNvPr id="5" name="Slide Number Placeholder 4">
            <a:extLst>
              <a:ext uri="{FF2B5EF4-FFF2-40B4-BE49-F238E27FC236}">
                <a16:creationId xmlns:a16="http://schemas.microsoft.com/office/drawing/2014/main" id="{EB6AA1A1-FC27-3449-AD1D-4C6413723791}"/>
              </a:ext>
            </a:extLst>
          </p:cNvPr>
          <p:cNvSpPr>
            <a:spLocks noGrp="1"/>
          </p:cNvSpPr>
          <p:nvPr>
            <p:ph type="sldNum" sz="quarter" idx="4"/>
          </p:nvPr>
        </p:nvSpPr>
        <p:spPr/>
        <p:txBody>
          <a:bodyPr/>
          <a:lstStyle/>
          <a:p>
            <a:fld id="{ECF30DB1-25A6-F34C-9DC4-5EAE2DCC7563}" type="slidenum">
              <a:rPr lang="en-US" smtClean="0"/>
              <a:pPr/>
              <a:t>4</a:t>
            </a:fld>
            <a:endParaRPr lang="en-US" dirty="0"/>
          </a:p>
        </p:txBody>
      </p:sp>
      <p:pic>
        <p:nvPicPr>
          <p:cNvPr id="9" name="Picture 8">
            <a:extLst>
              <a:ext uri="{FF2B5EF4-FFF2-40B4-BE49-F238E27FC236}">
                <a16:creationId xmlns:a16="http://schemas.microsoft.com/office/drawing/2014/main" id="{8A0081A9-EB4A-F74D-98DD-33794BD55635}"/>
              </a:ext>
            </a:extLst>
          </p:cNvPr>
          <p:cNvPicPr>
            <a:picLocks noChangeAspect="1"/>
          </p:cNvPicPr>
          <p:nvPr/>
        </p:nvPicPr>
        <p:blipFill>
          <a:blip r:embed="rId3"/>
          <a:stretch>
            <a:fillRect/>
          </a:stretch>
        </p:blipFill>
        <p:spPr>
          <a:xfrm>
            <a:off x="12433114" y="2685265"/>
            <a:ext cx="3039110" cy="3039110"/>
          </a:xfrm>
          <a:prstGeom prst="rect">
            <a:avLst/>
          </a:prstGeom>
        </p:spPr>
      </p:pic>
      <p:pic>
        <p:nvPicPr>
          <p:cNvPr id="11" name="Picture 10">
            <a:extLst>
              <a:ext uri="{FF2B5EF4-FFF2-40B4-BE49-F238E27FC236}">
                <a16:creationId xmlns:a16="http://schemas.microsoft.com/office/drawing/2014/main" id="{16DC81F5-DD08-FD45-AD62-E2FC1FFB731E}"/>
              </a:ext>
            </a:extLst>
          </p:cNvPr>
          <p:cNvPicPr>
            <a:picLocks noChangeAspect="1"/>
          </p:cNvPicPr>
          <p:nvPr/>
        </p:nvPicPr>
        <p:blipFill>
          <a:blip r:embed="rId4"/>
          <a:stretch>
            <a:fillRect/>
          </a:stretch>
        </p:blipFill>
        <p:spPr>
          <a:xfrm>
            <a:off x="13020213" y="4858870"/>
            <a:ext cx="4371008" cy="3350858"/>
          </a:xfrm>
          <a:prstGeom prst="rect">
            <a:avLst/>
          </a:prstGeom>
        </p:spPr>
      </p:pic>
    </p:spTree>
    <p:extLst>
      <p:ext uri="{BB962C8B-B14F-4D97-AF65-F5344CB8AC3E}">
        <p14:creationId xmlns:p14="http://schemas.microsoft.com/office/powerpoint/2010/main" val="1610069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706C69-F23F-8243-8995-1639E20B6D2D}"/>
              </a:ext>
            </a:extLst>
          </p:cNvPr>
          <p:cNvSpPr>
            <a:spLocks noGrp="1"/>
          </p:cNvSpPr>
          <p:nvPr>
            <p:ph type="body" idx="16"/>
          </p:nvPr>
        </p:nvSpPr>
        <p:spPr/>
        <p:txBody>
          <a:bodyPr/>
          <a:lstStyle/>
          <a:p>
            <a:endParaRPr lang="en-US"/>
          </a:p>
        </p:txBody>
      </p:sp>
      <p:sp>
        <p:nvSpPr>
          <p:cNvPr id="3" name="Title 2">
            <a:extLst>
              <a:ext uri="{FF2B5EF4-FFF2-40B4-BE49-F238E27FC236}">
                <a16:creationId xmlns:a16="http://schemas.microsoft.com/office/drawing/2014/main" id="{8C40B9D2-7B0A-8B48-A5FC-C531FE609E7C}"/>
              </a:ext>
            </a:extLst>
          </p:cNvPr>
          <p:cNvSpPr>
            <a:spLocks noGrp="1"/>
          </p:cNvSpPr>
          <p:nvPr>
            <p:ph type="title"/>
          </p:nvPr>
        </p:nvSpPr>
        <p:spPr>
          <a:xfrm>
            <a:off x="4666129" y="354229"/>
            <a:ext cx="6715540" cy="755015"/>
          </a:xfrm>
        </p:spPr>
        <p:txBody>
          <a:bodyPr/>
          <a:lstStyle/>
          <a:p>
            <a:r>
              <a:rPr lang="en-US" dirty="0"/>
              <a:t>Essential Concept</a:t>
            </a:r>
          </a:p>
        </p:txBody>
      </p:sp>
      <p:sp>
        <p:nvSpPr>
          <p:cNvPr id="4" name="Content Placeholder 3">
            <a:extLst>
              <a:ext uri="{FF2B5EF4-FFF2-40B4-BE49-F238E27FC236}">
                <a16:creationId xmlns:a16="http://schemas.microsoft.com/office/drawing/2014/main" id="{A96B2202-94B8-CD42-A2F2-AEB3D6311942}"/>
              </a:ext>
            </a:extLst>
          </p:cNvPr>
          <p:cNvSpPr>
            <a:spLocks noGrp="1"/>
          </p:cNvSpPr>
          <p:nvPr>
            <p:ph idx="1"/>
          </p:nvPr>
        </p:nvSpPr>
        <p:spPr>
          <a:xfrm>
            <a:off x="4666129" y="1460817"/>
            <a:ext cx="7121060" cy="4716146"/>
          </a:xfrm>
        </p:spPr>
        <p:txBody>
          <a:bodyPr/>
          <a:lstStyle/>
          <a:p>
            <a:r>
              <a:rPr lang="en-US" b="0" dirty="0">
                <a:solidFill>
                  <a:schemeClr val="tx1"/>
                </a:solidFill>
                <a:latin typeface="Eras Medium ITC" panose="020B0602030504020804" pitchFamily="34" charset="77"/>
              </a:rPr>
              <a:t>Communicate and work productively with others emphasizing collaboration and cultural awareness to produce quality work.</a:t>
            </a:r>
          </a:p>
          <a:p>
            <a:endParaRPr lang="en-US" b="0" dirty="0">
              <a:solidFill>
                <a:schemeClr val="tx1"/>
              </a:solidFill>
              <a:latin typeface="Eras Medium ITC" panose="020B0602030504020804" pitchFamily="34" charset="77"/>
            </a:endParaRPr>
          </a:p>
          <a:p>
            <a:pPr marL="457200" lvl="0" indent="-457200">
              <a:buFont typeface="Arial" panose="020B0604020202020204" pitchFamily="34" charset="0"/>
              <a:buChar char="•"/>
            </a:pPr>
            <a:r>
              <a:rPr lang="en-US" b="0" dirty="0">
                <a:solidFill>
                  <a:schemeClr val="tx1"/>
                </a:solidFill>
                <a:latin typeface="Eras Medium ITC" panose="020B0602030504020804" pitchFamily="34" charset="77"/>
              </a:rPr>
              <a:t>Provide positive encouragement to others. </a:t>
            </a:r>
          </a:p>
          <a:p>
            <a:pPr marL="457200" lvl="0" indent="-457200">
              <a:buFont typeface="Arial" panose="020B0604020202020204" pitchFamily="34" charset="0"/>
              <a:buChar char="•"/>
            </a:pPr>
            <a:r>
              <a:rPr lang="en-US" b="0" dirty="0">
                <a:solidFill>
                  <a:schemeClr val="tx1"/>
                </a:solidFill>
                <a:latin typeface="Eras Medium ITC" panose="020B0602030504020804" pitchFamily="34" charset="77"/>
              </a:rPr>
              <a:t>Relate positively to others. </a:t>
            </a:r>
          </a:p>
          <a:p>
            <a:pPr marL="457200" lvl="0" indent="-457200">
              <a:buFont typeface="Arial" panose="020B0604020202020204" pitchFamily="34" charset="0"/>
              <a:buChar char="•"/>
            </a:pPr>
            <a:r>
              <a:rPr lang="en-US" b="0" dirty="0">
                <a:solidFill>
                  <a:schemeClr val="tx1"/>
                </a:solidFill>
                <a:latin typeface="Eras Medium ITC" panose="020B0602030504020804" pitchFamily="34" charset="77"/>
              </a:rPr>
              <a:t>Understand methods to influence others </a:t>
            </a:r>
          </a:p>
          <a:p>
            <a:endParaRPr lang="en-US" b="0" dirty="0">
              <a:latin typeface="Eras Medium ITC" panose="020B0602030504020804" pitchFamily="34" charset="77"/>
            </a:endParaRPr>
          </a:p>
        </p:txBody>
      </p:sp>
    </p:spTree>
    <p:extLst>
      <p:ext uri="{BB962C8B-B14F-4D97-AF65-F5344CB8AC3E}">
        <p14:creationId xmlns:p14="http://schemas.microsoft.com/office/powerpoint/2010/main" val="2900743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AD16AA-A4C0-1B42-8750-21F25C6F6729}"/>
              </a:ext>
            </a:extLst>
          </p:cNvPr>
          <p:cNvSpPr>
            <a:spLocks noGrp="1"/>
          </p:cNvSpPr>
          <p:nvPr>
            <p:ph type="body" idx="16"/>
          </p:nvPr>
        </p:nvSpPr>
        <p:spPr/>
        <p:txBody>
          <a:bodyPr/>
          <a:lstStyle/>
          <a:p>
            <a:endParaRPr lang="en-US"/>
          </a:p>
        </p:txBody>
      </p:sp>
      <p:sp>
        <p:nvSpPr>
          <p:cNvPr id="3" name="Title 2">
            <a:extLst>
              <a:ext uri="{FF2B5EF4-FFF2-40B4-BE49-F238E27FC236}">
                <a16:creationId xmlns:a16="http://schemas.microsoft.com/office/drawing/2014/main" id="{54FE4D9B-FE9A-434B-8A24-064F42EF406E}"/>
              </a:ext>
            </a:extLst>
          </p:cNvPr>
          <p:cNvSpPr>
            <a:spLocks noGrp="1"/>
          </p:cNvSpPr>
          <p:nvPr>
            <p:ph type="title"/>
          </p:nvPr>
        </p:nvSpPr>
        <p:spPr/>
        <p:txBody>
          <a:bodyPr/>
          <a:lstStyle/>
          <a:p>
            <a:r>
              <a:rPr lang="en-US" dirty="0"/>
              <a:t>Skills Required</a:t>
            </a:r>
          </a:p>
        </p:txBody>
      </p:sp>
      <p:sp>
        <p:nvSpPr>
          <p:cNvPr id="4" name="Content Placeholder 3">
            <a:extLst>
              <a:ext uri="{FF2B5EF4-FFF2-40B4-BE49-F238E27FC236}">
                <a16:creationId xmlns:a16="http://schemas.microsoft.com/office/drawing/2014/main" id="{0A9497B3-366C-324B-81DB-0E0327E3ED36}"/>
              </a:ext>
            </a:extLst>
          </p:cNvPr>
          <p:cNvSpPr>
            <a:spLocks noGrp="1"/>
          </p:cNvSpPr>
          <p:nvPr>
            <p:ph idx="1"/>
          </p:nvPr>
        </p:nvSpPr>
        <p:spPr/>
        <p:txBody>
          <a:bodyPr>
            <a:normAutofit/>
          </a:bodyPr>
          <a:lstStyle/>
          <a:p>
            <a:pPr marL="457200" lvl="0" indent="-457200">
              <a:lnSpc>
                <a:spcPct val="100000"/>
              </a:lnSpc>
              <a:buFont typeface="Arial" panose="020B0604020202020204" pitchFamily="34" charset="0"/>
              <a:buChar char="•"/>
            </a:pPr>
            <a:r>
              <a:rPr lang="en-US" b="0" dirty="0">
                <a:latin typeface="Eras Medium ITC" panose="020B0602030504020804" pitchFamily="34" charset="77"/>
              </a:rPr>
              <a:t>Interact positively as a team member.</a:t>
            </a:r>
          </a:p>
          <a:p>
            <a:pPr marL="457200" lvl="0" indent="-457200">
              <a:lnSpc>
                <a:spcPct val="100000"/>
              </a:lnSpc>
              <a:buFont typeface="Arial" panose="020B0604020202020204" pitchFamily="34" charset="0"/>
              <a:buChar char="•"/>
            </a:pPr>
            <a:r>
              <a:rPr lang="en-US" b="0" dirty="0">
                <a:solidFill>
                  <a:schemeClr val="accent6"/>
                </a:solidFill>
                <a:latin typeface="Eras Medium ITC" panose="020B0602030504020804" pitchFamily="34" charset="77"/>
              </a:rPr>
              <a:t>Co</a:t>
            </a:r>
            <a:r>
              <a:rPr lang="en-US" b="0" dirty="0">
                <a:solidFill>
                  <a:srgbClr val="00B050"/>
                </a:solidFill>
                <a:latin typeface="Eras Medium ITC" panose="020B0602030504020804" pitchFamily="34" charset="77"/>
              </a:rPr>
              <a:t>operate with others in a group setting.</a:t>
            </a:r>
          </a:p>
          <a:p>
            <a:pPr marL="457200" lvl="0" indent="-457200">
              <a:lnSpc>
                <a:spcPct val="100000"/>
              </a:lnSpc>
              <a:buFont typeface="Arial" panose="020B0604020202020204" pitchFamily="34" charset="0"/>
              <a:buChar char="•"/>
            </a:pPr>
            <a:r>
              <a:rPr lang="en-US" b="0" dirty="0">
                <a:latin typeface="Eras Medium ITC" panose="020B0602030504020804" pitchFamily="34" charset="77"/>
              </a:rPr>
              <a:t>Relationship skills.</a:t>
            </a:r>
          </a:p>
          <a:p>
            <a:pPr marL="457200" lvl="0" indent="-457200">
              <a:lnSpc>
                <a:spcPct val="100000"/>
              </a:lnSpc>
              <a:buFont typeface="Arial" panose="020B0604020202020204" pitchFamily="34" charset="0"/>
              <a:buChar char="•"/>
            </a:pPr>
            <a:r>
              <a:rPr lang="en-US" b="0" dirty="0">
                <a:solidFill>
                  <a:srgbClr val="00B050"/>
                </a:solidFill>
                <a:latin typeface="Eras Medium ITC" panose="020B0602030504020804" pitchFamily="34" charset="77"/>
              </a:rPr>
              <a:t>Social Awareness</a:t>
            </a:r>
          </a:p>
          <a:p>
            <a:pPr marL="457200" lvl="0" indent="-457200">
              <a:lnSpc>
                <a:spcPct val="100000"/>
              </a:lnSpc>
              <a:buFont typeface="Arial" panose="020B0604020202020204" pitchFamily="34" charset="0"/>
              <a:buChar char="•"/>
            </a:pPr>
            <a:r>
              <a:rPr lang="en-US" b="0" dirty="0">
                <a:solidFill>
                  <a:srgbClr val="F08019"/>
                </a:solidFill>
                <a:latin typeface="Eras Medium ITC" panose="020B0602030504020804" pitchFamily="34" charset="77"/>
              </a:rPr>
              <a:t>Provide positive encouragement to others.</a:t>
            </a:r>
          </a:p>
          <a:p>
            <a:pPr marL="457200" lvl="0" indent="-457200">
              <a:lnSpc>
                <a:spcPct val="100000"/>
              </a:lnSpc>
              <a:buFont typeface="Arial" panose="020B0604020202020204" pitchFamily="34" charset="0"/>
              <a:buChar char="•"/>
            </a:pPr>
            <a:r>
              <a:rPr lang="en-US" b="0" dirty="0">
                <a:solidFill>
                  <a:srgbClr val="00B050"/>
                </a:solidFill>
                <a:latin typeface="Eras Medium ITC" panose="020B0602030504020804" pitchFamily="34" charset="77"/>
              </a:rPr>
              <a:t>Relate positively to others. </a:t>
            </a:r>
          </a:p>
          <a:p>
            <a:pPr marL="457200" lvl="0" indent="-457200">
              <a:lnSpc>
                <a:spcPct val="100000"/>
              </a:lnSpc>
              <a:buFont typeface="Arial" panose="020B0604020202020204" pitchFamily="34" charset="0"/>
              <a:buChar char="•"/>
            </a:pPr>
            <a:r>
              <a:rPr lang="en-US" b="0" dirty="0">
                <a:solidFill>
                  <a:srgbClr val="F08019"/>
                </a:solidFill>
                <a:latin typeface="Eras Medium ITC" panose="020B0602030504020804" pitchFamily="34" charset="77"/>
              </a:rPr>
              <a:t>Understand methods to influence others. </a:t>
            </a:r>
          </a:p>
          <a:p>
            <a:pPr fontAlgn="base">
              <a:lnSpc>
                <a:spcPct val="100000"/>
              </a:lnSpc>
              <a:spcBef>
                <a:spcPts val="0"/>
              </a:spcBef>
              <a:spcAft>
                <a:spcPts val="1200"/>
              </a:spcAft>
            </a:pPr>
            <a:endParaRPr lang="en-US" dirty="0">
              <a:solidFill>
                <a:srgbClr val="F08019"/>
              </a:solidFill>
              <a:latin typeface="Eras Medium ITC" panose="020B0602030504020804" pitchFamily="34" charset="77"/>
            </a:endParaRPr>
          </a:p>
        </p:txBody>
      </p:sp>
      <p:sp>
        <p:nvSpPr>
          <p:cNvPr id="5" name="Slide Number Placeholder 4">
            <a:extLst>
              <a:ext uri="{FF2B5EF4-FFF2-40B4-BE49-F238E27FC236}">
                <a16:creationId xmlns:a16="http://schemas.microsoft.com/office/drawing/2014/main" id="{088D8914-910E-0049-8A0A-F422D094A737}"/>
              </a:ext>
            </a:extLst>
          </p:cNvPr>
          <p:cNvSpPr>
            <a:spLocks noGrp="1"/>
          </p:cNvSpPr>
          <p:nvPr>
            <p:ph type="sldNum" sz="quarter" idx="4"/>
          </p:nvPr>
        </p:nvSpPr>
        <p:spPr/>
        <p:txBody>
          <a:bodyPr/>
          <a:lstStyle/>
          <a:p>
            <a:fld id="{ECF30DB1-25A6-F34C-9DC4-5EAE2DCC7563}" type="slidenum">
              <a:rPr lang="en-US" smtClean="0"/>
              <a:pPr/>
              <a:t>6</a:t>
            </a:fld>
            <a:endParaRPr lang="en-US" dirty="0"/>
          </a:p>
        </p:txBody>
      </p:sp>
    </p:spTree>
    <p:extLst>
      <p:ext uri="{BB962C8B-B14F-4D97-AF65-F5344CB8AC3E}">
        <p14:creationId xmlns:p14="http://schemas.microsoft.com/office/powerpoint/2010/main" val="618247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BCA12-2418-3343-A518-DAD8708ACF69}"/>
              </a:ext>
            </a:extLst>
          </p:cNvPr>
          <p:cNvSpPr>
            <a:spLocks noGrp="1"/>
          </p:cNvSpPr>
          <p:nvPr>
            <p:ph type="body" idx="16"/>
          </p:nvPr>
        </p:nvSpPr>
        <p:spPr/>
        <p:txBody>
          <a:bodyPr/>
          <a:lstStyle/>
          <a:p>
            <a:endParaRPr lang="en-US"/>
          </a:p>
        </p:txBody>
      </p:sp>
      <p:sp>
        <p:nvSpPr>
          <p:cNvPr id="3" name="Slide Number Placeholder 2">
            <a:extLst>
              <a:ext uri="{FF2B5EF4-FFF2-40B4-BE49-F238E27FC236}">
                <a16:creationId xmlns:a16="http://schemas.microsoft.com/office/drawing/2014/main" id="{9187AFB2-BBD5-F847-B3BE-569BABAD0832}"/>
              </a:ext>
            </a:extLst>
          </p:cNvPr>
          <p:cNvSpPr>
            <a:spLocks noGrp="1"/>
          </p:cNvSpPr>
          <p:nvPr>
            <p:ph type="sldNum" sz="quarter" idx="4"/>
          </p:nvPr>
        </p:nvSpPr>
        <p:spPr/>
        <p:txBody>
          <a:bodyPr/>
          <a:lstStyle/>
          <a:p>
            <a:fld id="{ECF30DB1-25A6-F34C-9DC4-5EAE2DCC7563}" type="slidenum">
              <a:rPr lang="en-US" smtClean="0"/>
              <a:pPr/>
              <a:t>7</a:t>
            </a:fld>
            <a:endParaRPr lang="en-US" dirty="0"/>
          </a:p>
        </p:txBody>
      </p:sp>
      <p:sp>
        <p:nvSpPr>
          <p:cNvPr id="4" name="Content Placeholder 3">
            <a:extLst>
              <a:ext uri="{FF2B5EF4-FFF2-40B4-BE49-F238E27FC236}">
                <a16:creationId xmlns:a16="http://schemas.microsoft.com/office/drawing/2014/main" id="{4EB26290-39B1-9C4D-B04C-42FB213A3E02}"/>
              </a:ext>
            </a:extLst>
          </p:cNvPr>
          <p:cNvSpPr>
            <a:spLocks noGrp="1"/>
          </p:cNvSpPr>
          <p:nvPr>
            <p:ph idx="1"/>
          </p:nvPr>
        </p:nvSpPr>
        <p:spPr>
          <a:xfrm>
            <a:off x="6096000" y="1250026"/>
            <a:ext cx="6095999" cy="5242850"/>
          </a:xfrm>
        </p:spPr>
        <p:txBody>
          <a:bodyPr>
            <a:normAutofit/>
          </a:bodyPr>
          <a:lstStyle/>
          <a:p>
            <a:r>
              <a:rPr lang="en-US" b="0" dirty="0">
                <a:latin typeface="Eras Medium ITC" panose="020B0602030504020804" pitchFamily="34" charset="77"/>
              </a:rPr>
              <a:t>“Would you say that you are a positive person by nature?”</a:t>
            </a:r>
          </a:p>
          <a:p>
            <a:endParaRPr lang="en-US" b="0" dirty="0">
              <a:latin typeface="Eras Medium ITC" panose="020B0602030504020804" pitchFamily="34" charset="77"/>
            </a:endParaRPr>
          </a:p>
          <a:p>
            <a:r>
              <a:rPr lang="en-US" b="0" dirty="0">
                <a:latin typeface="Eras Medium ITC" panose="020B0602030504020804" pitchFamily="34" charset="77"/>
              </a:rPr>
              <a:t>Or</a:t>
            </a:r>
          </a:p>
          <a:p>
            <a:endParaRPr lang="en-US" b="0" dirty="0">
              <a:latin typeface="Eras Medium ITC" panose="020B0602030504020804" pitchFamily="34" charset="77"/>
            </a:endParaRPr>
          </a:p>
          <a:p>
            <a:r>
              <a:rPr lang="en-US" b="0" dirty="0">
                <a:latin typeface="Eras Medium ITC" panose="020B0602030504020804" pitchFamily="34" charset="77"/>
              </a:rPr>
              <a:t>“Would you say it’s ‘trendy’ to be positive? Or is it more ‘trendy’ to be sarcastic, angsty, and mad?”</a:t>
            </a:r>
          </a:p>
          <a:p>
            <a:endParaRPr lang="en-US" b="0" dirty="0">
              <a:latin typeface="Eras Medium ITC" panose="020B0602030504020804" pitchFamily="34" charset="77"/>
            </a:endParaRPr>
          </a:p>
          <a:p>
            <a:endParaRPr lang="en-US" sz="1400" b="0" dirty="0">
              <a:solidFill>
                <a:srgbClr val="F08019"/>
              </a:solidFill>
              <a:latin typeface="Eras Medium ITC" panose="020B0602030504020804" pitchFamily="34" charset="77"/>
            </a:endParaRPr>
          </a:p>
        </p:txBody>
      </p:sp>
      <p:sp>
        <p:nvSpPr>
          <p:cNvPr id="5" name="Title 4">
            <a:extLst>
              <a:ext uri="{FF2B5EF4-FFF2-40B4-BE49-F238E27FC236}">
                <a16:creationId xmlns:a16="http://schemas.microsoft.com/office/drawing/2014/main" id="{35D54FC2-F7EF-E249-8577-05DF356FA30B}"/>
              </a:ext>
            </a:extLst>
          </p:cNvPr>
          <p:cNvSpPr>
            <a:spLocks noGrp="1"/>
          </p:cNvSpPr>
          <p:nvPr>
            <p:ph type="title"/>
          </p:nvPr>
        </p:nvSpPr>
        <p:spPr>
          <a:xfrm>
            <a:off x="6096000" y="471111"/>
            <a:ext cx="5446809" cy="755015"/>
          </a:xfrm>
        </p:spPr>
        <p:txBody>
          <a:bodyPr/>
          <a:lstStyle/>
          <a:p>
            <a:r>
              <a:rPr lang="en-US" dirty="0">
                <a:solidFill>
                  <a:srgbClr val="F08019"/>
                </a:solidFill>
              </a:rPr>
              <a:t>Questions</a:t>
            </a:r>
          </a:p>
        </p:txBody>
      </p:sp>
      <p:sp>
        <p:nvSpPr>
          <p:cNvPr id="6" name="Rectangle 5">
            <a:extLst>
              <a:ext uri="{FF2B5EF4-FFF2-40B4-BE49-F238E27FC236}">
                <a16:creationId xmlns:a16="http://schemas.microsoft.com/office/drawing/2014/main" id="{2E87C808-5E75-2A4E-8163-25AEE49ACD06}"/>
              </a:ext>
            </a:extLst>
          </p:cNvPr>
          <p:cNvSpPr/>
          <p:nvPr/>
        </p:nvSpPr>
        <p:spPr>
          <a:xfrm>
            <a:off x="3048000" y="1843951"/>
            <a:ext cx="6096000" cy="369332"/>
          </a:xfrm>
          <a:prstGeom prst="rect">
            <a:avLst/>
          </a:prstGeom>
        </p:spPr>
        <p:txBody>
          <a:bodyPr>
            <a:spAutoFit/>
          </a:bodyPr>
          <a:lstStyle/>
          <a:p>
            <a:endParaRPr lang="en-US" dirty="0"/>
          </a:p>
        </p:txBody>
      </p:sp>
      <p:pic>
        <p:nvPicPr>
          <p:cNvPr id="1026" name="Picture 2" descr="Red-Eyed Tree Frog">
            <a:extLst>
              <a:ext uri="{FF2B5EF4-FFF2-40B4-BE49-F238E27FC236}">
                <a16:creationId xmlns:a16="http://schemas.microsoft.com/office/drawing/2014/main" id="{35A77437-0AA4-C441-9143-9AED18BA4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0864">
            <a:off x="1214675" y="1592532"/>
            <a:ext cx="3326048" cy="3672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7655A33-3F05-A447-BBA2-C30D27513317}"/>
              </a:ext>
            </a:extLst>
          </p:cNvPr>
          <p:cNvPicPr>
            <a:picLocks noChangeAspect="1"/>
          </p:cNvPicPr>
          <p:nvPr/>
        </p:nvPicPr>
        <p:blipFill>
          <a:blip r:embed="rId4"/>
          <a:stretch>
            <a:fillRect/>
          </a:stretch>
        </p:blipFill>
        <p:spPr>
          <a:xfrm>
            <a:off x="9842292" y="4876800"/>
            <a:ext cx="2197100" cy="1981200"/>
          </a:xfrm>
          <a:prstGeom prst="ellipse">
            <a:avLst/>
          </a:prstGeom>
        </p:spPr>
      </p:pic>
    </p:spTree>
    <p:extLst>
      <p:ext uri="{BB962C8B-B14F-4D97-AF65-F5344CB8AC3E}">
        <p14:creationId xmlns:p14="http://schemas.microsoft.com/office/powerpoint/2010/main" val="67776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1AD1BE-494E-A144-893D-5FBDED9F7302}"/>
              </a:ext>
            </a:extLst>
          </p:cNvPr>
          <p:cNvSpPr>
            <a:spLocks noGrp="1"/>
          </p:cNvSpPr>
          <p:nvPr>
            <p:ph type="title"/>
          </p:nvPr>
        </p:nvSpPr>
        <p:spPr>
          <a:xfrm>
            <a:off x="1662544" y="365125"/>
            <a:ext cx="10376848" cy="755015"/>
          </a:xfrm>
        </p:spPr>
        <p:txBody>
          <a:bodyPr/>
          <a:lstStyle/>
          <a:p>
            <a:pPr algn="ctr"/>
            <a:r>
              <a:rPr lang="en-US" dirty="0"/>
              <a:t>Introducing The Orange Frog</a:t>
            </a:r>
          </a:p>
        </p:txBody>
      </p:sp>
      <p:sp>
        <p:nvSpPr>
          <p:cNvPr id="5" name="Text Placeholder 4">
            <a:extLst>
              <a:ext uri="{FF2B5EF4-FFF2-40B4-BE49-F238E27FC236}">
                <a16:creationId xmlns:a16="http://schemas.microsoft.com/office/drawing/2014/main" id="{6EB0F0E3-2F5E-BA40-95F9-AD71638E3F2F}"/>
              </a:ext>
            </a:extLst>
          </p:cNvPr>
          <p:cNvSpPr>
            <a:spLocks noGrp="1"/>
          </p:cNvSpPr>
          <p:nvPr>
            <p:ph type="body" idx="16"/>
          </p:nvPr>
        </p:nvSpPr>
        <p:spPr/>
        <p:txBody>
          <a:bodyPr/>
          <a:lstStyle/>
          <a:p>
            <a:endParaRPr lang="en-US"/>
          </a:p>
        </p:txBody>
      </p:sp>
      <p:sp>
        <p:nvSpPr>
          <p:cNvPr id="2" name="Slide Number Placeholder 1">
            <a:extLst>
              <a:ext uri="{FF2B5EF4-FFF2-40B4-BE49-F238E27FC236}">
                <a16:creationId xmlns:a16="http://schemas.microsoft.com/office/drawing/2014/main" id="{FD49A4EA-D657-9345-8004-AA56091926C3}"/>
              </a:ext>
            </a:extLst>
          </p:cNvPr>
          <p:cNvSpPr>
            <a:spLocks noGrp="1"/>
          </p:cNvSpPr>
          <p:nvPr>
            <p:ph type="sldNum" sz="quarter" idx="4"/>
          </p:nvPr>
        </p:nvSpPr>
        <p:spPr/>
        <p:txBody>
          <a:bodyPr/>
          <a:lstStyle/>
          <a:p>
            <a:fld id="{ECF30DB1-25A6-F34C-9DC4-5EAE2DCC7563}" type="slidenum">
              <a:rPr lang="en-US" smtClean="0"/>
              <a:pPr/>
              <a:t>8</a:t>
            </a:fld>
            <a:endParaRPr lang="en-US" dirty="0"/>
          </a:p>
        </p:txBody>
      </p:sp>
      <p:pic>
        <p:nvPicPr>
          <p:cNvPr id="4" name="02 The Orange Frog Intro" descr="02 The Orange Frog Intro">
            <a:hlinkClick r:id="" action="ppaction://media"/>
            <a:extLst>
              <a:ext uri="{FF2B5EF4-FFF2-40B4-BE49-F238E27FC236}">
                <a16:creationId xmlns:a16="http://schemas.microsoft.com/office/drawing/2014/main" id="{BA305DBC-C561-6340-9F94-C6ADBE0463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1177" y="1050473"/>
            <a:ext cx="9675381" cy="5442402"/>
          </a:xfrm>
          <a:prstGeom prst="rect">
            <a:avLst/>
          </a:prstGeom>
        </p:spPr>
      </p:pic>
    </p:spTree>
    <p:extLst>
      <p:ext uri="{BB962C8B-B14F-4D97-AF65-F5344CB8AC3E}">
        <p14:creationId xmlns:p14="http://schemas.microsoft.com/office/powerpoint/2010/main" val="30935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2F05D-B0A8-9E4E-96F0-8CAA0EF6CDE8}"/>
              </a:ext>
            </a:extLst>
          </p:cNvPr>
          <p:cNvSpPr>
            <a:spLocks noGrp="1"/>
          </p:cNvSpPr>
          <p:nvPr>
            <p:ph type="body" idx="16"/>
          </p:nvPr>
        </p:nvSpPr>
        <p:spPr/>
        <p:txBody>
          <a:bodyPr/>
          <a:lstStyle/>
          <a:p>
            <a:endParaRPr lang="en-US"/>
          </a:p>
        </p:txBody>
      </p:sp>
      <p:sp>
        <p:nvSpPr>
          <p:cNvPr id="3" name="Slide Number Placeholder 2">
            <a:extLst>
              <a:ext uri="{FF2B5EF4-FFF2-40B4-BE49-F238E27FC236}">
                <a16:creationId xmlns:a16="http://schemas.microsoft.com/office/drawing/2014/main" id="{C2E290AA-4BCD-0443-B66F-57704096EA6F}"/>
              </a:ext>
            </a:extLst>
          </p:cNvPr>
          <p:cNvSpPr>
            <a:spLocks noGrp="1"/>
          </p:cNvSpPr>
          <p:nvPr>
            <p:ph type="sldNum" sz="quarter" idx="4"/>
          </p:nvPr>
        </p:nvSpPr>
        <p:spPr/>
        <p:txBody>
          <a:bodyPr/>
          <a:lstStyle/>
          <a:p>
            <a:fld id="{ECF30DB1-25A6-F34C-9DC4-5EAE2DCC7563}" type="slidenum">
              <a:rPr lang="en-US" smtClean="0"/>
              <a:pPr/>
              <a:t>9</a:t>
            </a:fld>
            <a:endParaRPr lang="en-US" dirty="0"/>
          </a:p>
        </p:txBody>
      </p:sp>
      <p:grpSp>
        <p:nvGrpSpPr>
          <p:cNvPr id="13" name="Group 12">
            <a:extLst>
              <a:ext uri="{FF2B5EF4-FFF2-40B4-BE49-F238E27FC236}">
                <a16:creationId xmlns:a16="http://schemas.microsoft.com/office/drawing/2014/main" id="{C2A8361F-2E86-694F-ABC3-E96A55D3076C}"/>
              </a:ext>
            </a:extLst>
          </p:cNvPr>
          <p:cNvGrpSpPr/>
          <p:nvPr/>
        </p:nvGrpSpPr>
        <p:grpSpPr>
          <a:xfrm>
            <a:off x="-3352391" y="683032"/>
            <a:ext cx="3088379" cy="3439139"/>
            <a:chOff x="839956" y="1380077"/>
            <a:chExt cx="3679903" cy="4097845"/>
          </a:xfrm>
        </p:grpSpPr>
        <p:sp>
          <p:nvSpPr>
            <p:cNvPr id="7" name="Oval 6">
              <a:extLst>
                <a:ext uri="{FF2B5EF4-FFF2-40B4-BE49-F238E27FC236}">
                  <a16:creationId xmlns:a16="http://schemas.microsoft.com/office/drawing/2014/main" id="{9E6C1B57-C894-BF47-A1D9-FED7D1F839B2}"/>
                </a:ext>
              </a:extLst>
            </p:cNvPr>
            <p:cNvSpPr/>
            <p:nvPr/>
          </p:nvSpPr>
          <p:spPr>
            <a:xfrm>
              <a:off x="839956" y="1380077"/>
              <a:ext cx="3679903" cy="4097845"/>
            </a:xfrm>
            <a:custGeom>
              <a:avLst/>
              <a:gdLst>
                <a:gd name="connsiteX0" fmla="*/ 0 w 3679903"/>
                <a:gd name="connsiteY0" fmla="*/ 2048923 h 4097845"/>
                <a:gd name="connsiteX1" fmla="*/ 1839952 w 3679903"/>
                <a:gd name="connsiteY1" fmla="*/ 0 h 4097845"/>
                <a:gd name="connsiteX2" fmla="*/ 3679904 w 3679903"/>
                <a:gd name="connsiteY2" fmla="*/ 2048923 h 4097845"/>
                <a:gd name="connsiteX3" fmla="*/ 1839952 w 3679903"/>
                <a:gd name="connsiteY3" fmla="*/ 4097846 h 4097845"/>
                <a:gd name="connsiteX4" fmla="*/ 0 w 3679903"/>
                <a:gd name="connsiteY4" fmla="*/ 2048923 h 409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903" h="4097845" fill="none" extrusionOk="0">
                  <a:moveTo>
                    <a:pt x="0" y="2048923"/>
                  </a:moveTo>
                  <a:cubicBezTo>
                    <a:pt x="228447" y="944435"/>
                    <a:pt x="939503" y="-238167"/>
                    <a:pt x="1839952" y="0"/>
                  </a:cubicBezTo>
                  <a:cubicBezTo>
                    <a:pt x="2586178" y="-41339"/>
                    <a:pt x="3497177" y="1089370"/>
                    <a:pt x="3679904" y="2048923"/>
                  </a:cubicBezTo>
                  <a:cubicBezTo>
                    <a:pt x="3669024" y="3076759"/>
                    <a:pt x="2764265" y="4225510"/>
                    <a:pt x="1839952" y="4097846"/>
                  </a:cubicBezTo>
                  <a:cubicBezTo>
                    <a:pt x="1063641" y="4232133"/>
                    <a:pt x="229991" y="3235810"/>
                    <a:pt x="0" y="2048923"/>
                  </a:cubicBezTo>
                  <a:close/>
                </a:path>
                <a:path w="3679903" h="4097845" stroke="0" extrusionOk="0">
                  <a:moveTo>
                    <a:pt x="0" y="2048923"/>
                  </a:moveTo>
                  <a:cubicBezTo>
                    <a:pt x="-22174" y="903657"/>
                    <a:pt x="748998" y="28065"/>
                    <a:pt x="1839952" y="0"/>
                  </a:cubicBezTo>
                  <a:cubicBezTo>
                    <a:pt x="2913773" y="12135"/>
                    <a:pt x="3503865" y="922932"/>
                    <a:pt x="3679904" y="2048923"/>
                  </a:cubicBezTo>
                  <a:cubicBezTo>
                    <a:pt x="3522691" y="3334039"/>
                    <a:pt x="2823839" y="4276325"/>
                    <a:pt x="1839952" y="4097846"/>
                  </a:cubicBezTo>
                  <a:cubicBezTo>
                    <a:pt x="688657" y="4023920"/>
                    <a:pt x="274759" y="3311794"/>
                    <a:pt x="0" y="2048923"/>
                  </a:cubicBezTo>
                  <a:close/>
                </a:path>
              </a:pathLst>
            </a:custGeom>
            <a:solidFill>
              <a:schemeClr val="bg1"/>
            </a:solidFill>
            <a:ln w="44450">
              <a:solidFill>
                <a:srgbClr val="3A8E8A"/>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pic>
          <p:nvPicPr>
            <p:cNvPr id="6" name="Picture 5">
              <a:extLst>
                <a:ext uri="{FF2B5EF4-FFF2-40B4-BE49-F238E27FC236}">
                  <a16:creationId xmlns:a16="http://schemas.microsoft.com/office/drawing/2014/main" id="{A0B30959-E3EF-2E43-9749-324712D3B169}"/>
                </a:ext>
              </a:extLst>
            </p:cNvPr>
            <p:cNvPicPr>
              <a:picLocks noChangeAspect="1"/>
            </p:cNvPicPr>
            <p:nvPr/>
          </p:nvPicPr>
          <p:blipFill>
            <a:blip r:embed="rId3"/>
            <a:stretch>
              <a:fillRect/>
            </a:stretch>
          </p:blipFill>
          <p:spPr>
            <a:xfrm>
              <a:off x="1412995" y="2148949"/>
              <a:ext cx="2560102" cy="2560102"/>
            </a:xfrm>
            <a:prstGeom prst="rect">
              <a:avLst/>
            </a:prstGeom>
          </p:spPr>
        </p:pic>
      </p:grpSp>
      <p:pic>
        <p:nvPicPr>
          <p:cNvPr id="9" name="Picture 8">
            <a:extLst>
              <a:ext uri="{FF2B5EF4-FFF2-40B4-BE49-F238E27FC236}">
                <a16:creationId xmlns:a16="http://schemas.microsoft.com/office/drawing/2014/main" id="{0EB13BEB-E16A-E046-AA12-1884D9A5C12B}"/>
              </a:ext>
            </a:extLst>
          </p:cNvPr>
          <p:cNvPicPr>
            <a:picLocks noChangeAspect="1"/>
          </p:cNvPicPr>
          <p:nvPr/>
        </p:nvPicPr>
        <p:blipFill>
          <a:blip r:embed="rId4"/>
          <a:stretch>
            <a:fillRect/>
          </a:stretch>
        </p:blipFill>
        <p:spPr>
          <a:xfrm>
            <a:off x="4015418" y="1"/>
            <a:ext cx="1942146" cy="6858000"/>
          </a:xfrm>
          <a:prstGeom prst="rect">
            <a:avLst/>
          </a:prstGeom>
        </p:spPr>
      </p:pic>
      <p:sp>
        <p:nvSpPr>
          <p:cNvPr id="5" name="Title 4">
            <a:extLst>
              <a:ext uri="{FF2B5EF4-FFF2-40B4-BE49-F238E27FC236}">
                <a16:creationId xmlns:a16="http://schemas.microsoft.com/office/drawing/2014/main" id="{EF0DD802-C3C5-9844-824D-F2DE9B140E75}"/>
              </a:ext>
            </a:extLst>
          </p:cNvPr>
          <p:cNvSpPr>
            <a:spLocks noGrp="1"/>
          </p:cNvSpPr>
          <p:nvPr>
            <p:ph type="title"/>
          </p:nvPr>
        </p:nvSpPr>
        <p:spPr>
          <a:xfrm>
            <a:off x="4169359" y="537517"/>
            <a:ext cx="7427199" cy="755015"/>
          </a:xfrm>
        </p:spPr>
        <p:txBody>
          <a:bodyPr>
            <a:normAutofit fontScale="90000"/>
          </a:bodyPr>
          <a:lstStyle/>
          <a:p>
            <a:r>
              <a:rPr lang="en-US" dirty="0">
                <a:solidFill>
                  <a:srgbClr val="F08019"/>
                </a:solidFill>
              </a:rPr>
              <a:t>Thoughts for Consideration</a:t>
            </a:r>
          </a:p>
        </p:txBody>
      </p:sp>
      <p:pic>
        <p:nvPicPr>
          <p:cNvPr id="24" name="Picture 23">
            <a:extLst>
              <a:ext uri="{FF2B5EF4-FFF2-40B4-BE49-F238E27FC236}">
                <a16:creationId xmlns:a16="http://schemas.microsoft.com/office/drawing/2014/main" id="{2F21053D-5195-5E4D-9F0F-89D3B4C98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45" t="51751" r="51425" b="8941"/>
          <a:stretch/>
        </p:blipFill>
        <p:spPr>
          <a:xfrm>
            <a:off x="507422" y="648553"/>
            <a:ext cx="2739213" cy="1519236"/>
          </a:xfrm>
          <a:prstGeom prst="ellipse">
            <a:avLst/>
          </a:prstGeom>
          <a:ln>
            <a:noFill/>
          </a:ln>
          <a:effectLst>
            <a:softEdge rad="112500"/>
          </a:effectLst>
        </p:spPr>
      </p:pic>
      <p:pic>
        <p:nvPicPr>
          <p:cNvPr id="27" name="Picture 26">
            <a:extLst>
              <a:ext uri="{FF2B5EF4-FFF2-40B4-BE49-F238E27FC236}">
                <a16:creationId xmlns:a16="http://schemas.microsoft.com/office/drawing/2014/main" id="{82994C2C-54A0-A446-ADAB-9D1F61699319}"/>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l="188" r="480"/>
          <a:stretch/>
        </p:blipFill>
        <p:spPr>
          <a:xfrm>
            <a:off x="563214" y="2640490"/>
            <a:ext cx="2627628" cy="1475443"/>
          </a:xfrm>
          <a:prstGeom prst="ellipse">
            <a:avLst/>
          </a:prstGeom>
          <a:ln>
            <a:noFill/>
          </a:ln>
          <a:effectLst>
            <a:softEdge rad="112500"/>
          </a:effectLst>
        </p:spPr>
      </p:pic>
      <p:pic>
        <p:nvPicPr>
          <p:cNvPr id="30" name="Picture 29">
            <a:extLst>
              <a:ext uri="{FF2B5EF4-FFF2-40B4-BE49-F238E27FC236}">
                <a16:creationId xmlns:a16="http://schemas.microsoft.com/office/drawing/2014/main" id="{ABA7CE06-B929-2A43-9742-66FE4DF56D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06" t="22373" r="5168"/>
          <a:stretch/>
        </p:blipFill>
        <p:spPr>
          <a:xfrm>
            <a:off x="512590" y="4588634"/>
            <a:ext cx="2728876" cy="1519237"/>
          </a:xfrm>
          <a:prstGeom prst="ellipse">
            <a:avLst/>
          </a:prstGeom>
          <a:ln>
            <a:noFill/>
          </a:ln>
          <a:effectLst>
            <a:softEdge rad="112500"/>
          </a:effectLst>
        </p:spPr>
      </p:pic>
      <p:sp>
        <p:nvSpPr>
          <p:cNvPr id="4" name="TextBox 3">
            <a:extLst>
              <a:ext uri="{FF2B5EF4-FFF2-40B4-BE49-F238E27FC236}">
                <a16:creationId xmlns:a16="http://schemas.microsoft.com/office/drawing/2014/main" id="{7A52BA28-C3C8-7E4D-9098-1085477E3085}"/>
              </a:ext>
            </a:extLst>
          </p:cNvPr>
          <p:cNvSpPr txBox="1"/>
          <p:nvPr/>
        </p:nvSpPr>
        <p:spPr>
          <a:xfrm>
            <a:off x="4169359" y="1698132"/>
            <a:ext cx="7287535" cy="3970318"/>
          </a:xfrm>
          <a:prstGeom prst="rect">
            <a:avLst/>
          </a:prstGeom>
          <a:noFill/>
        </p:spPr>
        <p:txBody>
          <a:bodyPr wrap="square" rtlCol="0">
            <a:spAutoFit/>
          </a:bodyPr>
          <a:lstStyle/>
          <a:p>
            <a:r>
              <a:rPr lang="en-US" sz="2800" dirty="0">
                <a:latin typeface="Eras Medium ITC" panose="020B0602030504020804" pitchFamily="34" charset="77"/>
              </a:rPr>
              <a:t>In the parable, one of the things we learn, is that the author is in fact a scientist. </a:t>
            </a:r>
          </a:p>
          <a:p>
            <a:endParaRPr lang="en-US" sz="2800" dirty="0">
              <a:latin typeface="Eras Medium ITC" panose="020B0602030504020804" pitchFamily="34" charset="77"/>
            </a:endParaRPr>
          </a:p>
          <a:p>
            <a:r>
              <a:rPr lang="en-US" sz="2800" dirty="0">
                <a:latin typeface="Eras Medium ITC" panose="020B0602030504020804" pitchFamily="34" charset="77"/>
              </a:rPr>
              <a:t>He seems quite persistent that we know he’s a scientist and this is the rationale for some of his decision-making. </a:t>
            </a:r>
          </a:p>
          <a:p>
            <a:endParaRPr lang="en-US" sz="2800" dirty="0">
              <a:latin typeface="Eras Medium ITC" panose="020B0602030504020804" pitchFamily="34" charset="77"/>
            </a:endParaRPr>
          </a:p>
          <a:p>
            <a:r>
              <a:rPr lang="en-US" sz="2800" dirty="0">
                <a:latin typeface="Eras Medium ITC" panose="020B0602030504020804" pitchFamily="34" charset="77"/>
              </a:rPr>
              <a:t>Why do you think he takes the time to tell us that? And why did Shawn set it up this way?</a:t>
            </a:r>
          </a:p>
        </p:txBody>
      </p:sp>
    </p:spTree>
    <p:extLst>
      <p:ext uri="{BB962C8B-B14F-4D97-AF65-F5344CB8AC3E}">
        <p14:creationId xmlns:p14="http://schemas.microsoft.com/office/powerpoint/2010/main" val="238083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edg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edg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edg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1714</TotalTime>
  <Words>1349</Words>
  <Application>Microsoft Office PowerPoint</Application>
  <PresentationFormat>Widescreen</PresentationFormat>
  <Paragraphs>154</Paragraphs>
  <Slides>14</Slides>
  <Notes>11</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Eras Bold ITC</vt:lpstr>
      <vt:lpstr>Eras Demi ITC</vt:lpstr>
      <vt:lpstr>Eras Medium ITC</vt:lpstr>
      <vt:lpstr>Office Theme</vt:lpstr>
      <vt:lpstr>PowerPoint Presentation</vt:lpstr>
      <vt:lpstr>PowerPoint Presentation</vt:lpstr>
      <vt:lpstr>PowerPoint Presentation</vt:lpstr>
      <vt:lpstr>The Orange Frog</vt:lpstr>
      <vt:lpstr>Essential Concept</vt:lpstr>
      <vt:lpstr>Skills Required</vt:lpstr>
      <vt:lpstr>Questions</vt:lpstr>
      <vt:lpstr>Introducing The Orange Frog</vt:lpstr>
      <vt:lpstr>Thoughts for Consideration</vt:lpstr>
      <vt:lpstr>A Glossary of Metaphors</vt:lpstr>
      <vt:lpstr>Connecting this Lesson To Our Work:</vt:lpstr>
      <vt:lpstr>Actions</vt:lpstr>
      <vt:lpstr>BONUS</vt:lpstr>
      <vt:lpstr>Weekly To-Dos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Kaiser</dc:creator>
  <cp:lastModifiedBy>Cody Green</cp:lastModifiedBy>
  <cp:revision>14</cp:revision>
  <dcterms:created xsi:type="dcterms:W3CDTF">2021-03-15T14:50:39Z</dcterms:created>
  <dcterms:modified xsi:type="dcterms:W3CDTF">2022-09-19T18:29:59Z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A9F5D939-26A2-4267-A8BD-73AD3432BC7D</vt:lpwstr>
  </property>
  <property fmtid="{D5CDD505-2E9C-101B-9397-08002B2CF9AE}" pid="3" name="ArticulatePath">
    <vt:lpwstr>H360 - OF - WK1 - 0.Leader Slides</vt:lpwstr>
  </property>
</Properties>
</file>